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Playfair Display" panose="020B060402020202020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Montserrat" panose="020B0604020202020204" charset="0"/>
      <p:regular r:id="rId36"/>
      <p:bold r:id="rId37"/>
      <p:italic r:id="rId38"/>
      <p:boldItalic r:id="rId39"/>
    </p:embeddedFont>
    <p:embeddedFont>
      <p:font typeface="Oswald" panose="020B060402020202020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852"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7d578baca1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7d578baca1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d578baca1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7d578baca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7d4fd781a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7d4fd781a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d4fd781a2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d4fd781a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d4fd781a2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d4fd781a2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d4fd781a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7d4fd781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d578baca1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d578baca1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7d578baca1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7d578baca1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7d578baca1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7d578baca1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d578baca1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7d578baca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7d578baca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7d578bac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d578baca1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d578baca1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d578baca1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7d578baca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7d578baca1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7d578baca1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7d578baca1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7d578baca1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7d4fd781a2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7d4fd781a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7d4fd781a2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7d4fd781a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d4fd781a2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d4fd781a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d578baca1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7d578baca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d4d2ffcd8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d4d2ffcd8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7d4d2ffcd8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7d4d2ffcd8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d4d2ffcd8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7d4d2ffcd8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7d578baca1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7d578baca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d4d2ffcd8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d4d2ffcd8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1600"/>
              </a:spcBef>
              <a:spcAft>
                <a:spcPts val="0"/>
              </a:spcAft>
              <a:buSzPts val="1400"/>
              <a:buChar char="○"/>
              <a:defRPr>
                <a:highlight>
                  <a:schemeClr val="dk1"/>
                </a:highlight>
              </a:defRPr>
            </a:lvl2pPr>
            <a:lvl3pPr marL="1371600" lvl="2" indent="-317500" algn="ctr">
              <a:spcBef>
                <a:spcPts val="1600"/>
              </a:spcBef>
              <a:spcAft>
                <a:spcPts val="0"/>
              </a:spcAft>
              <a:buSzPts val="1400"/>
              <a:buChar char="■"/>
              <a:defRPr>
                <a:highlight>
                  <a:schemeClr val="dk1"/>
                </a:highlight>
              </a:defRPr>
            </a:lvl3pPr>
            <a:lvl4pPr marL="1828800" lvl="3" indent="-317500" algn="ctr">
              <a:spcBef>
                <a:spcPts val="1600"/>
              </a:spcBef>
              <a:spcAft>
                <a:spcPts val="0"/>
              </a:spcAft>
              <a:buSzPts val="1400"/>
              <a:buChar char="●"/>
              <a:defRPr>
                <a:highlight>
                  <a:schemeClr val="dk1"/>
                </a:highlight>
              </a:defRPr>
            </a:lvl4pPr>
            <a:lvl5pPr marL="2286000" lvl="4" indent="-317500" algn="ctr">
              <a:spcBef>
                <a:spcPts val="1600"/>
              </a:spcBef>
              <a:spcAft>
                <a:spcPts val="0"/>
              </a:spcAft>
              <a:buSzPts val="1400"/>
              <a:buChar char="○"/>
              <a:defRPr>
                <a:highlight>
                  <a:schemeClr val="dk1"/>
                </a:highlight>
              </a:defRPr>
            </a:lvl5pPr>
            <a:lvl6pPr marL="2743200" lvl="5" indent="-317500" algn="ctr">
              <a:spcBef>
                <a:spcPts val="1600"/>
              </a:spcBef>
              <a:spcAft>
                <a:spcPts val="0"/>
              </a:spcAft>
              <a:buSzPts val="1400"/>
              <a:buChar char="■"/>
              <a:defRPr>
                <a:highlight>
                  <a:schemeClr val="dk1"/>
                </a:highlight>
              </a:defRPr>
            </a:lvl6pPr>
            <a:lvl7pPr marL="3200400" lvl="6" indent="-317500" algn="ctr">
              <a:spcBef>
                <a:spcPts val="1600"/>
              </a:spcBef>
              <a:spcAft>
                <a:spcPts val="0"/>
              </a:spcAft>
              <a:buSzPts val="1400"/>
              <a:buChar char="●"/>
              <a:defRPr>
                <a:highlight>
                  <a:schemeClr val="dk1"/>
                </a:highlight>
              </a:defRPr>
            </a:lvl7pPr>
            <a:lvl8pPr marL="3657600" lvl="7" indent="-317500" algn="ctr">
              <a:spcBef>
                <a:spcPts val="1600"/>
              </a:spcBef>
              <a:spcAft>
                <a:spcPts val="0"/>
              </a:spcAft>
              <a:buSzPts val="1400"/>
              <a:buChar char="○"/>
              <a:defRPr>
                <a:highlight>
                  <a:schemeClr val="dk1"/>
                </a:highlight>
              </a:defRPr>
            </a:lvl8pPr>
            <a:lvl9pPr marL="4114800" lvl="8" indent="-317500" algn="ctr">
              <a:spcBef>
                <a:spcPts val="1600"/>
              </a:spcBef>
              <a:spcAft>
                <a:spcPts val="160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highlight>
                  <a:schemeClr val="lt1"/>
                </a:highlight>
              </a:defRPr>
            </a:lvl1pPr>
            <a:lvl2pPr marL="914400" lvl="1" indent="-317500">
              <a:spcBef>
                <a:spcPts val="1600"/>
              </a:spcBef>
              <a:spcAft>
                <a:spcPts val="0"/>
              </a:spcAft>
              <a:buSzPts val="1400"/>
              <a:buChar char="○"/>
              <a:defRPr>
                <a:highlight>
                  <a:schemeClr val="lt1"/>
                </a:highlight>
              </a:defRPr>
            </a:lvl2pPr>
            <a:lvl3pPr marL="1371600" lvl="2" indent="-317500">
              <a:spcBef>
                <a:spcPts val="1600"/>
              </a:spcBef>
              <a:spcAft>
                <a:spcPts val="0"/>
              </a:spcAft>
              <a:buSzPts val="1400"/>
              <a:buChar char="■"/>
              <a:defRPr>
                <a:highlight>
                  <a:schemeClr val="lt1"/>
                </a:highlight>
              </a:defRPr>
            </a:lvl3pPr>
            <a:lvl4pPr marL="1828800" lvl="3" indent="-317500">
              <a:spcBef>
                <a:spcPts val="1600"/>
              </a:spcBef>
              <a:spcAft>
                <a:spcPts val="0"/>
              </a:spcAft>
              <a:buSzPts val="1400"/>
              <a:buChar char="●"/>
              <a:defRPr>
                <a:highlight>
                  <a:schemeClr val="lt1"/>
                </a:highlight>
              </a:defRPr>
            </a:lvl4pPr>
            <a:lvl5pPr marL="2286000" lvl="4" indent="-317500">
              <a:spcBef>
                <a:spcPts val="1600"/>
              </a:spcBef>
              <a:spcAft>
                <a:spcPts val="0"/>
              </a:spcAft>
              <a:buSzPts val="1400"/>
              <a:buChar char="○"/>
              <a:defRPr>
                <a:highlight>
                  <a:schemeClr val="lt1"/>
                </a:highlight>
              </a:defRPr>
            </a:lvl5pPr>
            <a:lvl6pPr marL="2743200" lvl="5" indent="-317500">
              <a:spcBef>
                <a:spcPts val="1600"/>
              </a:spcBef>
              <a:spcAft>
                <a:spcPts val="0"/>
              </a:spcAft>
              <a:buSzPts val="1400"/>
              <a:buChar char="■"/>
              <a:defRPr>
                <a:highlight>
                  <a:schemeClr val="lt1"/>
                </a:highlight>
              </a:defRPr>
            </a:lvl6pPr>
            <a:lvl7pPr marL="3200400" lvl="6" indent="-317500">
              <a:spcBef>
                <a:spcPts val="1600"/>
              </a:spcBef>
              <a:spcAft>
                <a:spcPts val="0"/>
              </a:spcAft>
              <a:buSzPts val="1400"/>
              <a:buChar char="●"/>
              <a:defRPr>
                <a:highlight>
                  <a:schemeClr val="lt1"/>
                </a:highlight>
              </a:defRPr>
            </a:lvl7pPr>
            <a:lvl8pPr marL="3657600" lvl="7" indent="-317500">
              <a:spcBef>
                <a:spcPts val="1600"/>
              </a:spcBef>
              <a:spcAft>
                <a:spcPts val="0"/>
              </a:spcAft>
              <a:buSzPts val="1400"/>
              <a:buChar char="○"/>
              <a:defRPr>
                <a:highlight>
                  <a:schemeClr val="lt1"/>
                </a:highlight>
              </a:defRPr>
            </a:lvl8pPr>
            <a:lvl9pPr marL="4114800" lvl="8" indent="-317500">
              <a:spcBef>
                <a:spcPts val="1600"/>
              </a:spcBef>
              <a:spcAft>
                <a:spcPts val="160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environment.fhwa.dot.gov/legislation/nepa/memo_additional-flex.aspx"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law.cornell.edu/cfr/text/23/771.117"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environment.fhwa.dot.gov/nepa/documents/memo_ce_documentation.aspx"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Categorical Exclusions</a:t>
            </a:r>
            <a:endParaRPr/>
          </a:p>
        </p:txBody>
      </p:sp>
      <p:sp>
        <p:nvSpPr>
          <p:cNvPr id="59" name="Google Shape;59;p13"/>
          <p:cNvSpPr txBox="1">
            <a:spLocks noGrp="1"/>
          </p:cNvSpPr>
          <p:nvPr>
            <p:ph type="subTitle" idx="1"/>
          </p:nvPr>
        </p:nvSpPr>
        <p:spPr>
          <a:xfrm>
            <a:off x="344250" y="3550650"/>
            <a:ext cx="4910100" cy="5778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800">
                <a:solidFill>
                  <a:schemeClr val="dk1"/>
                </a:solidFill>
              </a:rPr>
              <a:t>Including FHWA 23 CFR 771.117, c and d</a:t>
            </a:r>
            <a:endParaRPr sz="1800"/>
          </a:p>
        </p:txBody>
      </p:sp>
      <p:sp>
        <p:nvSpPr>
          <p:cNvPr id="60" name="Google Shape;60;p13"/>
          <p:cNvSpPr txBox="1">
            <a:spLocks noGrp="1"/>
          </p:cNvSpPr>
          <p:nvPr>
            <p:ph type="subTitle" idx="1"/>
          </p:nvPr>
        </p:nvSpPr>
        <p:spPr>
          <a:xfrm>
            <a:off x="5541400" y="4565700"/>
            <a:ext cx="3602700" cy="577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a:solidFill>
                  <a:schemeClr val="dk1"/>
                </a:solidFill>
              </a:rPr>
              <a:t>Grant Wright, Feb. 5th 2020</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C-list actions</a:t>
            </a:r>
            <a:endParaRPr/>
          </a:p>
          <a:p>
            <a:pPr marL="0" lvl="0" indent="0" algn="l" rtl="0">
              <a:spcBef>
                <a:spcPts val="0"/>
              </a:spcBef>
              <a:spcAft>
                <a:spcPts val="0"/>
              </a:spcAft>
              <a:buNone/>
            </a:pPr>
            <a:endParaRPr/>
          </a:p>
        </p:txBody>
      </p:sp>
      <p:sp>
        <p:nvSpPr>
          <p:cNvPr id="114" name="Google Shape;114;p22"/>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Typical “c” list actions are either non-construction in nature (e.g., planning, grants for training, research programs) </a:t>
            </a:r>
            <a:endParaRPr/>
          </a:p>
          <a:p>
            <a:pPr marL="0" lvl="0" indent="0" algn="ctr" rtl="0">
              <a:spcBef>
                <a:spcPts val="1600"/>
              </a:spcBef>
              <a:spcAft>
                <a:spcPts val="0"/>
              </a:spcAft>
              <a:buNone/>
            </a:pPr>
            <a:r>
              <a:rPr lang="en"/>
              <a:t>or </a:t>
            </a:r>
            <a:endParaRPr/>
          </a:p>
          <a:p>
            <a:pPr marL="0" lvl="0" indent="0" algn="ctr" rtl="0">
              <a:spcBef>
                <a:spcPts val="1600"/>
              </a:spcBef>
              <a:spcAft>
                <a:spcPts val="0"/>
              </a:spcAft>
              <a:buNone/>
            </a:pPr>
            <a:r>
              <a:rPr lang="en"/>
              <a:t>involve limited construction activities.</a:t>
            </a:r>
            <a:endParaRPr/>
          </a:p>
          <a:p>
            <a:pPr marL="0" lvl="0" indent="0" algn="ctr" rtl="0">
              <a:spcBef>
                <a:spcPts val="1600"/>
              </a:spcBef>
              <a:spcAft>
                <a:spcPts val="0"/>
              </a:spcAft>
              <a:buNone/>
            </a:pPr>
            <a:endParaRPr/>
          </a:p>
          <a:p>
            <a:pPr marL="0" lvl="0" indent="0" algn="ctr" rtl="0">
              <a:spcBef>
                <a:spcPts val="1600"/>
              </a:spcBef>
              <a:spcAft>
                <a:spcPts val="1600"/>
              </a:spcAft>
              <a:buNone/>
            </a:pPr>
            <a:r>
              <a:rPr lang="en"/>
              <a:t>Some activities on the “c” list may require the completion of a CE Documentation Form.</a:t>
            </a:r>
            <a:endParaRPr/>
          </a:p>
        </p:txBody>
      </p:sp>
      <p:sp>
        <p:nvSpPr>
          <p:cNvPr id="115" name="Google Shape;115;p22"/>
          <p:cNvSpPr txBox="1"/>
          <p:nvPr/>
        </p:nvSpPr>
        <p:spPr>
          <a:xfrm>
            <a:off x="0" y="4758600"/>
            <a:ext cx="91440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http://www.dot.state.ak.us/stwddes/desenviron/assets/pdf/manual/ch03.pdf</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23"/>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22" name="Google Shape;122;p23"/>
          <p:cNvPicPr preferRelativeResize="0"/>
          <p:nvPr/>
        </p:nvPicPr>
        <p:blipFill>
          <a:blip r:embed="rId3">
            <a:alphaModFix/>
          </a:blip>
          <a:stretch>
            <a:fillRect/>
          </a:stretch>
        </p:blipFill>
        <p:spPr>
          <a:xfrm>
            <a:off x="0" y="1955"/>
            <a:ext cx="9144001" cy="513959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C-List Examples From 2017 FHWA Memorandum</a:t>
            </a:r>
            <a:endParaRPr/>
          </a:p>
        </p:txBody>
      </p:sp>
      <p:sp>
        <p:nvSpPr>
          <p:cNvPr id="128" name="Google Shape;128;p24"/>
          <p:cNvSpPr txBox="1">
            <a:spLocks noGrp="1"/>
          </p:cNvSpPr>
          <p:nvPr>
            <p:ph type="body" idx="1"/>
          </p:nvPr>
        </p:nvSpPr>
        <p:spPr>
          <a:xfrm>
            <a:off x="311700" y="929275"/>
            <a:ext cx="8520600" cy="389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The following activities normally can be processed as CEs under 23 CFR 771.117(c):</a:t>
            </a:r>
            <a:endParaRPr>
              <a:latin typeface="Calibri"/>
              <a:ea typeface="Calibri"/>
              <a:cs typeface="Calibri"/>
              <a:sym typeface="Calibri"/>
            </a:endParaRPr>
          </a:p>
          <a:p>
            <a:pPr marL="0" lvl="0" indent="0" algn="l" rtl="0">
              <a:spcBef>
                <a:spcPts val="1600"/>
              </a:spcBef>
              <a:spcAft>
                <a:spcPts val="0"/>
              </a:spcAft>
              <a:buNone/>
            </a:pPr>
            <a:r>
              <a:rPr lang="en" b="1">
                <a:latin typeface="Calibri"/>
                <a:ea typeface="Calibri"/>
                <a:cs typeface="Calibri"/>
                <a:sym typeface="Calibri"/>
              </a:rPr>
              <a:t>Bridge removal</a:t>
            </a:r>
            <a:r>
              <a:rPr lang="en">
                <a:latin typeface="Calibri"/>
                <a:ea typeface="Calibri"/>
                <a:cs typeface="Calibri"/>
                <a:sym typeface="Calibri"/>
              </a:rPr>
              <a:t>. Removal may be a component of a bridge replacement project under 771.117(c)(28). If the bridge is not replaced, it could be considered a CE under 771.117(c)(22).</a:t>
            </a:r>
            <a:endParaRPr>
              <a:latin typeface="Calibri"/>
              <a:ea typeface="Calibri"/>
              <a:cs typeface="Calibri"/>
              <a:sym typeface="Calibri"/>
            </a:endParaRPr>
          </a:p>
          <a:p>
            <a:pPr marL="0" lvl="0" indent="0" algn="l" rtl="0">
              <a:spcBef>
                <a:spcPts val="1600"/>
              </a:spcBef>
              <a:spcAft>
                <a:spcPts val="0"/>
              </a:spcAft>
              <a:buNone/>
            </a:pPr>
            <a:r>
              <a:rPr lang="en" b="1">
                <a:latin typeface="Calibri"/>
                <a:ea typeface="Calibri"/>
                <a:cs typeface="Calibri"/>
                <a:sym typeface="Calibri"/>
              </a:rPr>
              <a:t>Construction of new roundabouts or traffic circles </a:t>
            </a:r>
            <a:r>
              <a:rPr lang="en">
                <a:latin typeface="Calibri"/>
                <a:ea typeface="Calibri"/>
                <a:cs typeface="Calibri"/>
                <a:sym typeface="Calibri"/>
              </a:rPr>
              <a:t>are considered traffic operations improvement projects under 771.117(c)(27).</a:t>
            </a:r>
            <a:endParaRPr>
              <a:latin typeface="Calibri"/>
              <a:ea typeface="Calibri"/>
              <a:cs typeface="Calibri"/>
              <a:sym typeface="Calibri"/>
            </a:endParaRPr>
          </a:p>
          <a:p>
            <a:pPr marL="0" lvl="0" indent="0" algn="l" rtl="0">
              <a:spcBef>
                <a:spcPts val="1600"/>
              </a:spcBef>
              <a:spcAft>
                <a:spcPts val="0"/>
              </a:spcAft>
              <a:buNone/>
            </a:pPr>
            <a:r>
              <a:rPr lang="en" b="1">
                <a:latin typeface="Calibri"/>
                <a:ea typeface="Calibri"/>
                <a:cs typeface="Calibri"/>
                <a:sym typeface="Calibri"/>
              </a:rPr>
              <a:t>Any highway project action</a:t>
            </a:r>
            <a:r>
              <a:rPr lang="en">
                <a:latin typeface="Calibri"/>
                <a:ea typeface="Calibri"/>
                <a:cs typeface="Calibri"/>
                <a:sym typeface="Calibri"/>
              </a:rPr>
              <a:t>, regardless of location within or outside a highway right-of-way, </a:t>
            </a:r>
            <a:r>
              <a:rPr lang="en" b="1">
                <a:latin typeface="Calibri"/>
                <a:ea typeface="Calibri"/>
                <a:cs typeface="Calibri"/>
                <a:sym typeface="Calibri"/>
              </a:rPr>
              <a:t>so long as the project receives less than $5,000,000</a:t>
            </a:r>
            <a:r>
              <a:rPr lang="en">
                <a:latin typeface="Calibri"/>
                <a:ea typeface="Calibri"/>
                <a:cs typeface="Calibri"/>
                <a:sym typeface="Calibri"/>
              </a:rPr>
              <a:t> (adjusted annually by the Secretary to reflect any increases in the Consumer Price Index) of Federal funds (771.117(c)(23)).2</a:t>
            </a:r>
            <a:endParaRPr>
              <a:latin typeface="Calibri"/>
              <a:ea typeface="Calibri"/>
              <a:cs typeface="Calibri"/>
              <a:sym typeface="Calibri"/>
            </a:endParaRPr>
          </a:p>
          <a:p>
            <a:pPr marL="0" lvl="0" indent="0" algn="l" rtl="0">
              <a:spcBef>
                <a:spcPts val="1600"/>
              </a:spcBef>
              <a:spcAft>
                <a:spcPts val="1600"/>
              </a:spcAft>
              <a:buNone/>
            </a:pPr>
            <a:endParaRPr>
              <a:latin typeface="Calibri"/>
              <a:ea typeface="Calibri"/>
              <a:cs typeface="Calibri"/>
              <a:sym typeface="Calibri"/>
            </a:endParaRPr>
          </a:p>
        </p:txBody>
      </p:sp>
      <p:sp>
        <p:nvSpPr>
          <p:cNvPr id="129" name="Google Shape;129;p24"/>
          <p:cNvSpPr txBox="1"/>
          <p:nvPr/>
        </p:nvSpPr>
        <p:spPr>
          <a:xfrm>
            <a:off x="0" y="4748575"/>
            <a:ext cx="9144000" cy="492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a:t>US DOT FHWA Memorandum May 22, 2017 Information Additional Flexibilities in Categorical Exclusions  https://www.environment.fhwa.dot.gov/legislation/nepa/memo_additional-flex.aspx</a:t>
            </a:r>
            <a:endParaRPr sz="1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C-List Examples From 2017 FHWA Memorandum</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p:txBody>
      </p:sp>
      <p:sp>
        <p:nvSpPr>
          <p:cNvPr id="135" name="Google Shape;135;p25"/>
          <p:cNvSpPr txBox="1">
            <a:spLocks noGrp="1"/>
          </p:cNvSpPr>
          <p:nvPr>
            <p:ph type="body" idx="1"/>
          </p:nvPr>
        </p:nvSpPr>
        <p:spPr>
          <a:xfrm>
            <a:off x="311700" y="1234075"/>
            <a:ext cx="8520600" cy="371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b="1">
                <a:latin typeface="Calibri"/>
                <a:ea typeface="Calibri"/>
                <a:cs typeface="Calibri"/>
                <a:sym typeface="Calibri"/>
              </a:rPr>
              <a:t>Widening and improving existing</a:t>
            </a:r>
            <a:r>
              <a:rPr lang="en">
                <a:latin typeface="Calibri"/>
                <a:ea typeface="Calibri"/>
                <a:cs typeface="Calibri"/>
                <a:sym typeface="Calibri"/>
              </a:rPr>
              <a:t> transportation facilities by </a:t>
            </a:r>
            <a:r>
              <a:rPr lang="en" b="1">
                <a:latin typeface="Calibri"/>
                <a:ea typeface="Calibri"/>
                <a:cs typeface="Calibri"/>
                <a:sym typeface="Calibri"/>
              </a:rPr>
              <a:t>adding through lanes </a:t>
            </a:r>
            <a:r>
              <a:rPr lang="en">
                <a:latin typeface="Calibri"/>
                <a:ea typeface="Calibri"/>
                <a:cs typeface="Calibri"/>
                <a:sym typeface="Calibri"/>
              </a:rPr>
              <a:t>that add capacity within the existing operational ROW under 771.117(c)(22).</a:t>
            </a:r>
            <a:endParaRPr>
              <a:latin typeface="Calibri"/>
              <a:ea typeface="Calibri"/>
              <a:cs typeface="Calibri"/>
              <a:sym typeface="Calibri"/>
            </a:endParaRPr>
          </a:p>
          <a:p>
            <a:pPr marL="0" lvl="0" indent="0" algn="l" rtl="0">
              <a:spcBef>
                <a:spcPts val="1600"/>
              </a:spcBef>
              <a:spcAft>
                <a:spcPts val="0"/>
              </a:spcAft>
              <a:buClr>
                <a:schemeClr val="dk2"/>
              </a:buClr>
              <a:buSzPts val="1100"/>
              <a:buFont typeface="Arial"/>
              <a:buNone/>
            </a:pPr>
            <a:r>
              <a:rPr lang="en" b="1">
                <a:latin typeface="Calibri"/>
                <a:ea typeface="Calibri"/>
                <a:cs typeface="Calibri"/>
                <a:sym typeface="Calibri"/>
              </a:rPr>
              <a:t>Restoration, rehabilitation, or replacement of retaining walls</a:t>
            </a:r>
            <a:r>
              <a:rPr lang="en">
                <a:latin typeface="Calibri"/>
                <a:ea typeface="Calibri"/>
                <a:cs typeface="Calibri"/>
                <a:sym typeface="Calibri"/>
              </a:rPr>
              <a:t> within the existing operational ROW under 771.117(c)(22).</a:t>
            </a:r>
            <a:endParaRPr>
              <a:latin typeface="Calibri"/>
              <a:ea typeface="Calibri"/>
              <a:cs typeface="Calibri"/>
              <a:sym typeface="Calibri"/>
            </a:endParaRPr>
          </a:p>
          <a:p>
            <a:pPr marL="0" lvl="0" indent="0" algn="l" rtl="0">
              <a:spcBef>
                <a:spcPts val="1600"/>
              </a:spcBef>
              <a:spcAft>
                <a:spcPts val="0"/>
              </a:spcAft>
              <a:buClr>
                <a:schemeClr val="dk2"/>
              </a:buClr>
              <a:buSzPts val="1100"/>
              <a:buFont typeface="Arial"/>
              <a:buNone/>
            </a:pPr>
            <a:r>
              <a:rPr lang="en" b="1">
                <a:latin typeface="Calibri"/>
                <a:ea typeface="Calibri"/>
                <a:cs typeface="Calibri"/>
                <a:sym typeface="Calibri"/>
              </a:rPr>
              <a:t>Bank repairs to protect against stream erosion</a:t>
            </a:r>
            <a:r>
              <a:rPr lang="en">
                <a:latin typeface="Calibri"/>
                <a:ea typeface="Calibri"/>
                <a:cs typeface="Calibri"/>
                <a:sym typeface="Calibri"/>
              </a:rPr>
              <a:t> are considered environmental restoration and pollution abatement actions under 771.117(c)(25).</a:t>
            </a:r>
            <a:endParaRPr>
              <a:latin typeface="Calibri"/>
              <a:ea typeface="Calibri"/>
              <a:cs typeface="Calibri"/>
              <a:sym typeface="Calibri"/>
            </a:endParaRPr>
          </a:p>
          <a:p>
            <a:pPr marL="0" lvl="0" indent="0" algn="l" rtl="0">
              <a:spcBef>
                <a:spcPts val="1600"/>
              </a:spcBef>
              <a:spcAft>
                <a:spcPts val="0"/>
              </a:spcAft>
              <a:buClr>
                <a:schemeClr val="dk2"/>
              </a:buClr>
              <a:buSzPts val="1100"/>
              <a:buFont typeface="Arial"/>
              <a:buNone/>
            </a:pPr>
            <a:r>
              <a:rPr lang="en" b="1">
                <a:latin typeface="Calibri"/>
                <a:ea typeface="Calibri"/>
                <a:cs typeface="Calibri"/>
                <a:sym typeface="Calibri"/>
              </a:rPr>
              <a:t>Restoration, rehabilitation, or replacement of culverts, inlets, drainage pipes, and systems </a:t>
            </a:r>
            <a:r>
              <a:rPr lang="en">
                <a:latin typeface="Calibri"/>
                <a:ea typeface="Calibri"/>
                <a:cs typeface="Calibri"/>
                <a:sym typeface="Calibri"/>
              </a:rPr>
              <a:t>can be CEs under 771.117(c)(22) when done within an existing operational right-of-way or as highway modernization under 771.117(c)(26).</a:t>
            </a:r>
            <a:endParaRPr>
              <a:latin typeface="Calibri"/>
              <a:ea typeface="Calibri"/>
              <a:cs typeface="Calibri"/>
              <a:sym typeface="Calibri"/>
            </a:endParaRPr>
          </a:p>
          <a:p>
            <a:pPr marL="0" lvl="0" indent="0" algn="l" rtl="0">
              <a:spcBef>
                <a:spcPts val="1600"/>
              </a:spcBef>
              <a:spcAft>
                <a:spcPts val="0"/>
              </a:spcAft>
              <a:buClr>
                <a:schemeClr val="dk2"/>
              </a:buClr>
              <a:buSzPts val="1100"/>
              <a:buFont typeface="Arial"/>
              <a:buNone/>
            </a:pPr>
            <a:endParaRPr>
              <a:latin typeface="Calibri"/>
              <a:ea typeface="Calibri"/>
              <a:cs typeface="Calibri"/>
              <a:sym typeface="Calibri"/>
            </a:endParaRPr>
          </a:p>
          <a:p>
            <a:pPr marL="0" lvl="0" indent="0" algn="l" rtl="0">
              <a:spcBef>
                <a:spcPts val="1600"/>
              </a:spcBef>
              <a:spcAft>
                <a:spcPts val="16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C-List Examples From 2017 FHWA Memorandum</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p:txBody>
      </p:sp>
      <p:sp>
        <p:nvSpPr>
          <p:cNvPr id="141" name="Google Shape;141;p26"/>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b="1">
                <a:latin typeface="Calibri"/>
                <a:ea typeface="Calibri"/>
                <a:cs typeface="Calibri"/>
                <a:sym typeface="Calibri"/>
              </a:rPr>
              <a:t>Replacement of existing utility powerline poles </a:t>
            </a:r>
            <a:r>
              <a:rPr lang="en">
                <a:latin typeface="Calibri"/>
                <a:ea typeface="Calibri"/>
                <a:cs typeface="Calibri"/>
                <a:sym typeface="Calibri"/>
              </a:rPr>
              <a:t>for overhead utilities </a:t>
            </a:r>
            <a:r>
              <a:rPr lang="en" b="1">
                <a:latin typeface="Calibri"/>
                <a:ea typeface="Calibri"/>
                <a:cs typeface="Calibri"/>
                <a:sym typeface="Calibri"/>
              </a:rPr>
              <a:t>and installation of new poles</a:t>
            </a:r>
            <a:r>
              <a:rPr lang="en">
                <a:latin typeface="Calibri"/>
                <a:ea typeface="Calibri"/>
                <a:cs typeface="Calibri"/>
                <a:sym typeface="Calibri"/>
              </a:rPr>
              <a:t> are considered approval of utility installation projects under 771.117(c)(2).</a:t>
            </a:r>
            <a:endParaRPr>
              <a:latin typeface="Calibri"/>
              <a:ea typeface="Calibri"/>
              <a:cs typeface="Calibri"/>
              <a:sym typeface="Calibri"/>
            </a:endParaRPr>
          </a:p>
          <a:p>
            <a:pPr marL="0" lvl="0" indent="0" algn="l" rtl="0">
              <a:spcBef>
                <a:spcPts val="1600"/>
              </a:spcBef>
              <a:spcAft>
                <a:spcPts val="0"/>
              </a:spcAft>
              <a:buNone/>
            </a:pPr>
            <a:r>
              <a:rPr lang="en" b="1">
                <a:latin typeface="Calibri"/>
                <a:ea typeface="Calibri"/>
                <a:cs typeface="Calibri"/>
                <a:sym typeface="Calibri"/>
              </a:rPr>
              <a:t>The FHWA may designate additional (c)-list CEs in the future through rulemaking or the individual State programmatic categorical exclusion agreements.</a:t>
            </a:r>
            <a:endParaRPr b="1">
              <a:latin typeface="Calibri"/>
              <a:ea typeface="Calibri"/>
              <a:cs typeface="Calibri"/>
              <a:sym typeface="Calibri"/>
            </a:endParaRPr>
          </a:p>
          <a:p>
            <a:pPr marL="0" lvl="0" indent="0" algn="l" rtl="0">
              <a:spcBef>
                <a:spcPts val="1600"/>
              </a:spcBef>
              <a:spcAft>
                <a:spcPts val="0"/>
              </a:spcAft>
              <a:buNone/>
            </a:pPr>
            <a:endParaRPr>
              <a:latin typeface="Calibri"/>
              <a:ea typeface="Calibri"/>
              <a:cs typeface="Calibri"/>
              <a:sym typeface="Calibri"/>
            </a:endParaRPr>
          </a:p>
          <a:p>
            <a:pPr marL="457200" lvl="0" indent="-342900" algn="l" rtl="0">
              <a:spcBef>
                <a:spcPts val="1600"/>
              </a:spcBef>
              <a:spcAft>
                <a:spcPts val="0"/>
              </a:spcAft>
              <a:buSzPts val="1800"/>
              <a:buFont typeface="Calibri"/>
              <a:buChar char="-"/>
            </a:pPr>
            <a:r>
              <a:rPr lang="en">
                <a:latin typeface="Calibri"/>
                <a:ea typeface="Calibri"/>
                <a:cs typeface="Calibri"/>
                <a:sym typeface="Calibri"/>
              </a:rPr>
              <a:t>US DOT FHWA Memorandum May 22, 2017 </a:t>
            </a:r>
            <a:r>
              <a:rPr lang="en" b="1" i="1">
                <a:latin typeface="Calibri"/>
                <a:ea typeface="Calibri"/>
                <a:cs typeface="Calibri"/>
                <a:sym typeface="Calibri"/>
              </a:rPr>
              <a:t>Information </a:t>
            </a:r>
            <a:r>
              <a:rPr lang="en" i="1">
                <a:latin typeface="Calibri"/>
                <a:ea typeface="Calibri"/>
                <a:cs typeface="Calibri"/>
                <a:sym typeface="Calibri"/>
              </a:rPr>
              <a:t>Additional Flexibilities in Categorical Exclusions</a:t>
            </a:r>
            <a:r>
              <a:rPr lang="en">
                <a:latin typeface="Calibri"/>
                <a:ea typeface="Calibri"/>
                <a:cs typeface="Calibri"/>
                <a:sym typeface="Calibri"/>
              </a:rPr>
              <a:t>  </a:t>
            </a:r>
            <a:r>
              <a:rPr lang="en" sz="1100" u="sng">
                <a:solidFill>
                  <a:schemeClr val="hlink"/>
                </a:solidFill>
                <a:latin typeface="Arial"/>
                <a:ea typeface="Arial"/>
                <a:cs typeface="Arial"/>
                <a:sym typeface="Arial"/>
                <a:hlinkClick r:id="rId3"/>
              </a:rPr>
              <a:t>https://www.environment.fhwa.dot.gov/legislation/nepa/memo_additional-flex.aspx</a:t>
            </a:r>
            <a:endParaRPr>
              <a:latin typeface="Calibri"/>
              <a:ea typeface="Calibri"/>
              <a:cs typeface="Calibri"/>
              <a:sym typeface="Calibri"/>
            </a:endParaRPr>
          </a:p>
          <a:p>
            <a:pPr marL="0" lvl="0" indent="0" algn="l" rtl="0">
              <a:spcBef>
                <a:spcPts val="1600"/>
              </a:spcBef>
              <a:spcAft>
                <a:spcPts val="1600"/>
              </a:spcAft>
              <a:buClr>
                <a:schemeClr val="dk2"/>
              </a:buClr>
              <a:buSzPts val="1100"/>
              <a:buFont typeface="Arial"/>
              <a:buNone/>
            </a:pP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More Categorical Exclusions - 23 CFR 771.117(d)</a:t>
            </a:r>
            <a:endParaRPr/>
          </a:p>
        </p:txBody>
      </p:sp>
      <p:sp>
        <p:nvSpPr>
          <p:cNvPr id="147" name="Google Shape;147;p27"/>
          <p:cNvSpPr txBox="1">
            <a:spLocks noGrp="1"/>
          </p:cNvSpPr>
          <p:nvPr>
            <p:ph type="body" idx="1"/>
          </p:nvPr>
        </p:nvSpPr>
        <p:spPr>
          <a:xfrm>
            <a:off x="311700" y="1271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Additional actions that meet the criteria for a CE in the CEQ regulations (40 CFR 1508.4) and paragraph (a) of this section may be designated as CEs only after Administration approval unless otherwise authorized under an executed agreement pursuant to paragraph (g) of this section. The applicant must submit documentation that demonstrates that the specific conditions or criteria for these CEs are satisfied, and that significant environmental effects will not result. Examples of such actions include but are not limited to:</a:t>
            </a:r>
            <a:endParaRPr/>
          </a:p>
          <a:p>
            <a:pPr marL="0" lvl="0" indent="0" algn="l" rtl="0">
              <a:spcBef>
                <a:spcPts val="1600"/>
              </a:spcBef>
              <a:spcAft>
                <a:spcPts val="0"/>
              </a:spcAft>
              <a:buNone/>
            </a:pPr>
            <a:r>
              <a:rPr lang="en"/>
              <a:t>(1) - (13) Listed actions that qualify as CEs with additional documentation</a:t>
            </a:r>
            <a:endParaRPr/>
          </a:p>
          <a:p>
            <a:pPr marL="0" lvl="0" indent="0" algn="ctr" rtl="0">
              <a:spcBef>
                <a:spcPts val="1600"/>
              </a:spcBef>
              <a:spcAft>
                <a:spcPts val="1600"/>
              </a:spcAft>
              <a:buNone/>
            </a:pPr>
            <a:r>
              <a:rPr lang="en" sz="3000" b="1"/>
              <a:t>KNOWN as the d-list</a:t>
            </a:r>
            <a:endParaRPr sz="30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D-list actions</a:t>
            </a:r>
            <a:endParaRPr/>
          </a:p>
          <a:p>
            <a:pPr marL="0" lvl="0" indent="0" algn="l" rtl="0">
              <a:spcBef>
                <a:spcPts val="0"/>
              </a:spcBef>
              <a:spcAft>
                <a:spcPts val="0"/>
              </a:spcAft>
              <a:buNone/>
            </a:pPr>
            <a:endParaRPr/>
          </a:p>
        </p:txBody>
      </p:sp>
      <p:sp>
        <p:nvSpPr>
          <p:cNvPr id="153" name="Google Shape;153;p28"/>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These example actions may involve a greater likelihood for adverse environmental effects than “c” list actions</a:t>
            </a:r>
            <a:endParaRPr dirty="0"/>
          </a:p>
          <a:p>
            <a:pPr marL="0" lvl="0" indent="0" algn="ctr" rtl="0">
              <a:spcBef>
                <a:spcPts val="1600"/>
              </a:spcBef>
              <a:spcAft>
                <a:spcPts val="0"/>
              </a:spcAft>
              <a:buNone/>
            </a:pPr>
            <a:r>
              <a:rPr lang="en" dirty="0"/>
              <a:t>and, therefore, require additional documentation that demonstrates that significant environmental effects will not result</a:t>
            </a:r>
            <a:r>
              <a:rPr lang="en" dirty="0" smtClean="0"/>
              <a:t>.</a:t>
            </a:r>
          </a:p>
          <a:p>
            <a:pPr marL="0" lvl="0" indent="0" algn="ctr">
              <a:spcBef>
                <a:spcPts val="1600"/>
              </a:spcBef>
              <a:buNone/>
            </a:pPr>
            <a:r>
              <a:rPr lang="en-US">
                <a:hlinkClick r:id="rId3"/>
              </a:rPr>
              <a:t>https</a:t>
            </a:r>
            <a:r>
              <a:rPr lang="en-US">
                <a:hlinkClick r:id="rId3"/>
              </a:rPr>
              <a:t>://</a:t>
            </a:r>
            <a:r>
              <a:rPr lang="en-US" smtClean="0">
                <a:hlinkClick r:id="rId3"/>
              </a:rPr>
              <a:t>www.law.cornell.edu/cfr/text/23/771.117</a:t>
            </a:r>
            <a:r>
              <a:rPr lang="en-US" smtClean="0"/>
              <a:t> </a:t>
            </a:r>
            <a:endParaRPr/>
          </a:p>
          <a:p>
            <a:pPr marL="0" lvl="0" indent="0" algn="ctr" rtl="0">
              <a:spcBef>
                <a:spcPts val="1600"/>
              </a:spcBef>
              <a:spcAft>
                <a:spcPts val="1600"/>
              </a:spcAft>
              <a:buNone/>
            </a:pPr>
            <a:r>
              <a:rPr lang="en" dirty="0"/>
              <a:t>Prepare a CE Documentation Form (State of AK) to verify compliance with local, state or federal requirements and to ensure the project does not involve unusual circumstances that require an EA or EIS.</a:t>
            </a:r>
            <a:endParaRPr dirty="0"/>
          </a:p>
        </p:txBody>
      </p:sp>
      <p:sp>
        <p:nvSpPr>
          <p:cNvPr id="154" name="Google Shape;154;p28"/>
          <p:cNvSpPr txBox="1"/>
          <p:nvPr/>
        </p:nvSpPr>
        <p:spPr>
          <a:xfrm>
            <a:off x="0" y="4758600"/>
            <a:ext cx="91440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http://www.dot.state.ak.us/stwddes/desenviron/assets/pdf/manual/ch03.pdf</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29"/>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1" name="Google Shape;161;p29"/>
          <p:cNvPicPr preferRelativeResize="0"/>
          <p:nvPr/>
        </p:nvPicPr>
        <p:blipFill>
          <a:blip r:embed="rId3">
            <a:alphaModFix/>
          </a:blip>
          <a:stretch>
            <a:fillRect/>
          </a:stretch>
        </p:blipFill>
        <p:spPr>
          <a:xfrm>
            <a:off x="0" y="10894"/>
            <a:ext cx="9144001" cy="512171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30"/>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8" name="Google Shape;168;p3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31"/>
          <p:cNvPicPr preferRelativeResize="0"/>
          <p:nvPr/>
        </p:nvPicPr>
        <p:blipFill>
          <a:blip r:embed="rId3">
            <a:alphaModFix/>
          </a:blip>
          <a:stretch>
            <a:fillRect/>
          </a:stretch>
        </p:blipFill>
        <p:spPr>
          <a:xfrm>
            <a:off x="152400" y="152400"/>
            <a:ext cx="8602132"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Abbreviations / Acronyms / TLAs</a:t>
            </a:r>
            <a:endParaRPr/>
          </a:p>
        </p:txBody>
      </p:sp>
      <p:sp>
        <p:nvSpPr>
          <p:cNvPr id="66" name="Google Shape;66;p14"/>
          <p:cNvSpPr txBox="1">
            <a:spLocks noGrp="1"/>
          </p:cNvSpPr>
          <p:nvPr>
            <p:ph type="body" idx="1"/>
          </p:nvPr>
        </p:nvSpPr>
        <p:spPr>
          <a:xfrm>
            <a:off x="311700" y="1234075"/>
            <a:ext cx="4026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CE – Categorical Exclusion</a:t>
            </a:r>
            <a:endParaRPr>
              <a:latin typeface="Calibri"/>
              <a:ea typeface="Calibri"/>
              <a:cs typeface="Calibri"/>
              <a:sym typeface="Calibri"/>
            </a:endParaRPr>
          </a:p>
          <a:p>
            <a:pPr marL="0" lvl="0" indent="0" algn="l" rtl="0">
              <a:spcBef>
                <a:spcPts val="1600"/>
              </a:spcBef>
              <a:spcAft>
                <a:spcPts val="0"/>
              </a:spcAft>
              <a:buNone/>
            </a:pPr>
            <a:r>
              <a:rPr lang="en">
                <a:latin typeface="Calibri"/>
                <a:ea typeface="Calibri"/>
                <a:cs typeface="Calibri"/>
                <a:sym typeface="Calibri"/>
              </a:rPr>
              <a:t>CEQ – Council on Environmental Quality</a:t>
            </a:r>
            <a:endParaRPr>
              <a:latin typeface="Calibri"/>
              <a:ea typeface="Calibri"/>
              <a:cs typeface="Calibri"/>
              <a:sym typeface="Calibri"/>
            </a:endParaRPr>
          </a:p>
          <a:p>
            <a:pPr marL="0" lvl="0" indent="0" algn="l" rtl="0">
              <a:spcBef>
                <a:spcPts val="1600"/>
              </a:spcBef>
              <a:spcAft>
                <a:spcPts val="0"/>
              </a:spcAft>
              <a:buNone/>
            </a:pPr>
            <a:r>
              <a:rPr lang="en">
                <a:latin typeface="Calibri"/>
                <a:ea typeface="Calibri"/>
                <a:cs typeface="Calibri"/>
                <a:sym typeface="Calibri"/>
              </a:rPr>
              <a:t>CFR – Code of Federal Regulations</a:t>
            </a:r>
            <a:endParaRPr>
              <a:latin typeface="Calibri"/>
              <a:ea typeface="Calibri"/>
              <a:cs typeface="Calibri"/>
              <a:sym typeface="Calibri"/>
            </a:endParaRPr>
          </a:p>
          <a:p>
            <a:pPr marL="0" lvl="0" indent="0" algn="l" rtl="0">
              <a:spcBef>
                <a:spcPts val="1600"/>
              </a:spcBef>
              <a:spcAft>
                <a:spcPts val="0"/>
              </a:spcAft>
              <a:buNone/>
            </a:pPr>
            <a:r>
              <a:rPr lang="en">
                <a:latin typeface="Calibri"/>
                <a:ea typeface="Calibri"/>
                <a:cs typeface="Calibri"/>
                <a:sym typeface="Calibri"/>
              </a:rPr>
              <a:t>DOT&amp;PF – Department of Transportation &amp; Public Facilities</a:t>
            </a:r>
            <a:endParaRPr>
              <a:latin typeface="Calibri"/>
              <a:ea typeface="Calibri"/>
              <a:cs typeface="Calibri"/>
              <a:sym typeface="Calibri"/>
            </a:endParaRPr>
          </a:p>
          <a:p>
            <a:pPr marL="0" lvl="0" indent="0" algn="l" rtl="0">
              <a:spcBef>
                <a:spcPts val="1600"/>
              </a:spcBef>
              <a:spcAft>
                <a:spcPts val="0"/>
              </a:spcAft>
              <a:buNone/>
            </a:pPr>
            <a:r>
              <a:rPr lang="en">
                <a:latin typeface="Calibri"/>
                <a:ea typeface="Calibri"/>
                <a:cs typeface="Calibri"/>
                <a:sym typeface="Calibri"/>
              </a:rPr>
              <a:t>EA – Environmental Assessment</a:t>
            </a:r>
            <a:endParaRPr>
              <a:latin typeface="Calibri"/>
              <a:ea typeface="Calibri"/>
              <a:cs typeface="Calibri"/>
              <a:sym typeface="Calibri"/>
            </a:endParaRPr>
          </a:p>
          <a:p>
            <a:pPr marL="0" lvl="0" indent="0" algn="l" rtl="0">
              <a:spcBef>
                <a:spcPts val="1600"/>
              </a:spcBef>
              <a:spcAft>
                <a:spcPts val="0"/>
              </a:spcAft>
              <a:buNone/>
            </a:pPr>
            <a:r>
              <a:rPr lang="en">
                <a:latin typeface="Calibri"/>
                <a:ea typeface="Calibri"/>
                <a:cs typeface="Calibri"/>
                <a:sym typeface="Calibri"/>
              </a:rPr>
              <a:t>EIS – Environmental Impact Statement</a:t>
            </a:r>
            <a:endParaRPr>
              <a:latin typeface="Calibri"/>
              <a:ea typeface="Calibri"/>
              <a:cs typeface="Calibri"/>
              <a:sym typeface="Calibri"/>
            </a:endParaRPr>
          </a:p>
          <a:p>
            <a:pPr marL="0" lvl="0" indent="0" algn="l" rtl="0">
              <a:spcBef>
                <a:spcPts val="1600"/>
              </a:spcBef>
              <a:spcAft>
                <a:spcPts val="1600"/>
              </a:spcAft>
              <a:buNone/>
            </a:pPr>
            <a:endParaRPr>
              <a:latin typeface="Calibri"/>
              <a:ea typeface="Calibri"/>
              <a:cs typeface="Calibri"/>
              <a:sym typeface="Calibri"/>
            </a:endParaRPr>
          </a:p>
        </p:txBody>
      </p:sp>
      <p:sp>
        <p:nvSpPr>
          <p:cNvPr id="67" name="Google Shape;67;p14"/>
          <p:cNvSpPr txBox="1"/>
          <p:nvPr/>
        </p:nvSpPr>
        <p:spPr>
          <a:xfrm>
            <a:off x="4678625" y="1234075"/>
            <a:ext cx="47703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chemeClr val="dk2"/>
                </a:solidFill>
                <a:latin typeface="Calibri"/>
                <a:ea typeface="Calibri"/>
                <a:cs typeface="Calibri"/>
                <a:sym typeface="Calibri"/>
              </a:rPr>
              <a:t>FHWA – Federal Highway Administration</a:t>
            </a:r>
            <a:endParaRPr sz="1800">
              <a:solidFill>
                <a:schemeClr val="dk2"/>
              </a:solidFill>
              <a:latin typeface="Calibri"/>
              <a:ea typeface="Calibri"/>
              <a:cs typeface="Calibri"/>
              <a:sym typeface="Calibri"/>
            </a:endParaRPr>
          </a:p>
          <a:p>
            <a:pPr marL="0" lvl="0" indent="0" algn="l" rtl="0">
              <a:lnSpc>
                <a:spcPct val="115000"/>
              </a:lnSpc>
              <a:spcBef>
                <a:spcPts val="1600"/>
              </a:spcBef>
              <a:spcAft>
                <a:spcPts val="0"/>
              </a:spcAft>
              <a:buNone/>
            </a:pPr>
            <a:r>
              <a:rPr lang="en" sz="1800">
                <a:solidFill>
                  <a:schemeClr val="dk2"/>
                </a:solidFill>
                <a:latin typeface="Calibri"/>
                <a:ea typeface="Calibri"/>
                <a:cs typeface="Calibri"/>
                <a:sym typeface="Calibri"/>
              </a:rPr>
              <a:t>MOU – Memorandum of Understanding</a:t>
            </a:r>
            <a:endParaRPr sz="1800">
              <a:solidFill>
                <a:schemeClr val="dk2"/>
              </a:solidFill>
              <a:latin typeface="Calibri"/>
              <a:ea typeface="Calibri"/>
              <a:cs typeface="Calibri"/>
              <a:sym typeface="Calibri"/>
            </a:endParaRPr>
          </a:p>
          <a:p>
            <a:pPr marL="0" lvl="0" indent="0" algn="l" rtl="0">
              <a:lnSpc>
                <a:spcPct val="115000"/>
              </a:lnSpc>
              <a:spcBef>
                <a:spcPts val="1600"/>
              </a:spcBef>
              <a:spcAft>
                <a:spcPts val="0"/>
              </a:spcAft>
              <a:buNone/>
            </a:pPr>
            <a:r>
              <a:rPr lang="en" sz="1800">
                <a:solidFill>
                  <a:schemeClr val="dk2"/>
                </a:solidFill>
                <a:latin typeface="Calibri"/>
                <a:ea typeface="Calibri"/>
                <a:cs typeface="Calibri"/>
                <a:sym typeface="Calibri"/>
              </a:rPr>
              <a:t>NEPA – National Environmental Policy Act</a:t>
            </a:r>
            <a:endParaRPr sz="1800">
              <a:solidFill>
                <a:schemeClr val="dk2"/>
              </a:solidFill>
              <a:latin typeface="Calibri"/>
              <a:ea typeface="Calibri"/>
              <a:cs typeface="Calibri"/>
              <a:sym typeface="Calibri"/>
            </a:endParaRPr>
          </a:p>
          <a:p>
            <a:pPr marL="0" lvl="0" indent="0" algn="l" rtl="0">
              <a:lnSpc>
                <a:spcPct val="115000"/>
              </a:lnSpc>
              <a:spcBef>
                <a:spcPts val="1600"/>
              </a:spcBef>
              <a:spcAft>
                <a:spcPts val="0"/>
              </a:spcAft>
              <a:buNone/>
            </a:pPr>
            <a:r>
              <a:rPr lang="en" sz="1800">
                <a:solidFill>
                  <a:schemeClr val="dk2"/>
                </a:solidFill>
                <a:latin typeface="Calibri"/>
                <a:ea typeface="Calibri"/>
                <a:cs typeface="Calibri"/>
                <a:sym typeface="Calibri"/>
              </a:rPr>
              <a:t>QA/QC – Quality Assurance/Quality Control</a:t>
            </a:r>
            <a:endParaRPr sz="1800">
              <a:solidFill>
                <a:schemeClr val="dk2"/>
              </a:solidFill>
              <a:latin typeface="Calibri"/>
              <a:ea typeface="Calibri"/>
              <a:cs typeface="Calibri"/>
              <a:sym typeface="Calibri"/>
            </a:endParaRPr>
          </a:p>
          <a:p>
            <a:pPr marL="0" lvl="0" indent="0" algn="l" rtl="0">
              <a:lnSpc>
                <a:spcPct val="115000"/>
              </a:lnSpc>
              <a:spcBef>
                <a:spcPts val="1600"/>
              </a:spcBef>
              <a:spcAft>
                <a:spcPts val="0"/>
              </a:spcAft>
              <a:buNone/>
            </a:pPr>
            <a:r>
              <a:rPr lang="en" sz="1800">
                <a:solidFill>
                  <a:schemeClr val="dk2"/>
                </a:solidFill>
                <a:latin typeface="Calibri"/>
                <a:ea typeface="Calibri"/>
                <a:cs typeface="Calibri"/>
                <a:sym typeface="Calibri"/>
              </a:rPr>
              <a:t>REM – Regional Environmental Manager</a:t>
            </a:r>
            <a:endParaRPr sz="1800">
              <a:solidFill>
                <a:schemeClr val="dk2"/>
              </a:solidFill>
              <a:latin typeface="Calibri"/>
              <a:ea typeface="Calibri"/>
              <a:cs typeface="Calibri"/>
              <a:sym typeface="Calibri"/>
            </a:endParaRPr>
          </a:p>
          <a:p>
            <a:pPr marL="0" lvl="0" indent="0" algn="l" rtl="0">
              <a:lnSpc>
                <a:spcPct val="115000"/>
              </a:lnSpc>
              <a:spcBef>
                <a:spcPts val="1600"/>
              </a:spcBef>
              <a:spcAft>
                <a:spcPts val="1600"/>
              </a:spcAft>
              <a:buNone/>
            </a:pPr>
            <a:r>
              <a:rPr lang="en" sz="1800">
                <a:solidFill>
                  <a:schemeClr val="dk2"/>
                </a:solidFill>
                <a:latin typeface="Calibri"/>
                <a:ea typeface="Calibri"/>
                <a:cs typeface="Calibri"/>
                <a:sym typeface="Calibri"/>
              </a:rPr>
              <a:t>USC – United States Code</a:t>
            </a:r>
            <a:endParaRPr sz="1800">
              <a:solidFill>
                <a:schemeClr val="dk2"/>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32"/>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80" name="Google Shape;180;p32"/>
          <p:cNvPicPr preferRelativeResize="0"/>
          <p:nvPr/>
        </p:nvPicPr>
        <p:blipFill>
          <a:blip r:embed="rId3">
            <a:alphaModFix/>
          </a:blip>
          <a:stretch>
            <a:fillRect/>
          </a:stretch>
        </p:blipFill>
        <p:spPr>
          <a:xfrm>
            <a:off x="12381" y="0"/>
            <a:ext cx="9119239" cy="51435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33"/>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87" name="Google Shape;187;p33"/>
          <p:cNvPicPr preferRelativeResize="0"/>
          <p:nvPr/>
        </p:nvPicPr>
        <p:blipFill>
          <a:blip r:embed="rId3">
            <a:alphaModFix/>
          </a:blip>
          <a:stretch>
            <a:fillRect/>
          </a:stretch>
        </p:blipFill>
        <p:spPr>
          <a:xfrm>
            <a:off x="994" y="0"/>
            <a:ext cx="9142012"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Programmatic Categorical Exclusions - 23 CFR 771.117(g)</a:t>
            </a:r>
            <a:endParaRPr/>
          </a:p>
        </p:txBody>
      </p:sp>
      <p:sp>
        <p:nvSpPr>
          <p:cNvPr id="193" name="Google Shape;193;p3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Procedures for State DOT to make approval determinations on behalf of the FHWA Programmatic Categorical Exclusions (PCEs)</a:t>
            </a:r>
            <a:endParaRPr>
              <a:latin typeface="Calibri"/>
              <a:ea typeface="Calibri"/>
              <a:cs typeface="Calibri"/>
              <a:sym typeface="Calibri"/>
            </a:endParaRPr>
          </a:p>
          <a:p>
            <a:pPr marL="0" lvl="0" indent="0" algn="l" rtl="0">
              <a:spcBef>
                <a:spcPts val="1600"/>
              </a:spcBef>
              <a:spcAft>
                <a:spcPts val="0"/>
              </a:spcAft>
              <a:buNone/>
            </a:pPr>
            <a:r>
              <a:rPr lang="en">
                <a:latin typeface="Calibri"/>
                <a:ea typeface="Calibri"/>
                <a:cs typeface="Calibri"/>
                <a:sym typeface="Calibri"/>
              </a:rPr>
              <a:t>1989 - FHWA Memorandum identified 6 criteria for PCE that State DOTs could use to process and approve CEs without FHWA review.</a:t>
            </a:r>
            <a:endParaRPr>
              <a:latin typeface="Calibri"/>
              <a:ea typeface="Calibri"/>
              <a:cs typeface="Calibri"/>
              <a:sym typeface="Calibri"/>
            </a:endParaRPr>
          </a:p>
          <a:p>
            <a:pPr marL="0" lvl="0" indent="0" algn="l" rtl="0">
              <a:spcBef>
                <a:spcPts val="1600"/>
              </a:spcBef>
              <a:spcAft>
                <a:spcPts val="1600"/>
              </a:spcAft>
              <a:buNone/>
            </a:pPr>
            <a:r>
              <a:rPr lang="en">
                <a:latin typeface="Calibri"/>
                <a:ea typeface="Calibri"/>
                <a:cs typeface="Calibri"/>
                <a:sym typeface="Calibri"/>
              </a:rPr>
              <a:t>2015 - </a:t>
            </a:r>
            <a:r>
              <a:rPr lang="en" b="1">
                <a:latin typeface="Calibri"/>
                <a:ea typeface="Calibri"/>
                <a:cs typeface="Calibri"/>
                <a:sym typeface="Calibri"/>
              </a:rPr>
              <a:t>F</a:t>
            </a:r>
            <a:r>
              <a:rPr lang="en">
                <a:latin typeface="Calibri"/>
                <a:ea typeface="Calibri"/>
                <a:cs typeface="Calibri"/>
                <a:sym typeface="Calibri"/>
              </a:rPr>
              <a:t>ixing </a:t>
            </a:r>
            <a:r>
              <a:rPr lang="en" b="1">
                <a:latin typeface="Calibri"/>
                <a:ea typeface="Calibri"/>
                <a:cs typeface="Calibri"/>
                <a:sym typeface="Calibri"/>
              </a:rPr>
              <a:t>A</a:t>
            </a:r>
            <a:r>
              <a:rPr lang="en">
                <a:latin typeface="Calibri"/>
                <a:ea typeface="Calibri"/>
                <a:cs typeface="Calibri"/>
                <a:sym typeface="Calibri"/>
              </a:rPr>
              <a:t>merica’s </a:t>
            </a:r>
            <a:r>
              <a:rPr lang="en" b="1">
                <a:latin typeface="Calibri"/>
                <a:ea typeface="Calibri"/>
                <a:cs typeface="Calibri"/>
                <a:sym typeface="Calibri"/>
              </a:rPr>
              <a:t>S</a:t>
            </a:r>
            <a:r>
              <a:rPr lang="en">
                <a:latin typeface="Calibri"/>
                <a:ea typeface="Calibri"/>
                <a:cs typeface="Calibri"/>
                <a:sym typeface="Calibri"/>
              </a:rPr>
              <a:t>urface </a:t>
            </a:r>
            <a:r>
              <a:rPr lang="en" b="1">
                <a:latin typeface="Calibri"/>
                <a:ea typeface="Calibri"/>
                <a:cs typeface="Calibri"/>
                <a:sym typeface="Calibri"/>
              </a:rPr>
              <a:t>T</a:t>
            </a:r>
            <a:r>
              <a:rPr lang="en">
                <a:latin typeface="Calibri"/>
                <a:ea typeface="Calibri"/>
                <a:cs typeface="Calibri"/>
                <a:sym typeface="Calibri"/>
              </a:rPr>
              <a:t>ransportation (FAST) Act clarified that State DOTs can enter into agreements with FHWA to approve PCEs that meet d-list requirements</a:t>
            </a:r>
            <a:endParaRPr>
              <a:latin typeface="Calibri"/>
              <a:ea typeface="Calibri"/>
              <a:cs typeface="Calibri"/>
              <a:sym typeface="Calibri"/>
            </a:endParaRPr>
          </a:p>
        </p:txBody>
      </p:sp>
      <p:sp>
        <p:nvSpPr>
          <p:cNvPr id="194" name="Google Shape;194;p34"/>
          <p:cNvSpPr txBox="1"/>
          <p:nvPr/>
        </p:nvSpPr>
        <p:spPr>
          <a:xfrm>
            <a:off x="311700" y="4785225"/>
            <a:ext cx="85206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https://www.environment.fhwa.dot.gov/nepa/programmatic_ce.aspx</a:t>
            </a:r>
            <a:endParaRPr sz="1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35"/>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01" name="Google Shape;201;p35"/>
          <p:cNvPicPr preferRelativeResize="0"/>
          <p:nvPr/>
        </p:nvPicPr>
        <p:blipFill>
          <a:blip r:embed="rId3">
            <a:alphaModFix/>
          </a:blip>
          <a:stretch>
            <a:fillRect/>
          </a:stretch>
        </p:blipFill>
        <p:spPr>
          <a:xfrm>
            <a:off x="0" y="5877"/>
            <a:ext cx="9143999" cy="513174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6"/>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Programmatic Categorical Exclusions - 23 CFR 771.117(g)</a:t>
            </a:r>
            <a:endParaRPr/>
          </a:p>
        </p:txBody>
      </p:sp>
      <p:sp>
        <p:nvSpPr>
          <p:cNvPr id="207" name="Google Shape;207;p36"/>
          <p:cNvSpPr txBox="1">
            <a:spLocks noGrp="1"/>
          </p:cNvSpPr>
          <p:nvPr>
            <p:ph type="body" idx="1"/>
          </p:nvPr>
        </p:nvSpPr>
        <p:spPr>
          <a:xfrm>
            <a:off x="0" y="636725"/>
            <a:ext cx="9113400" cy="4506900"/>
          </a:xfrm>
          <a:prstGeom prst="rect">
            <a:avLst/>
          </a:prstGeom>
        </p:spPr>
        <p:txBody>
          <a:bodyPr spcFirstLastPara="1" wrap="square" lIns="91425" tIns="91425" rIns="91425" bIns="91425" anchor="t" anchorCtr="0">
            <a:noAutofit/>
          </a:bodyPr>
          <a:lstStyle/>
          <a:p>
            <a:pPr marL="457200" lvl="0" indent="-285750" algn="l" rtl="0">
              <a:spcBef>
                <a:spcPts val="1400"/>
              </a:spcBef>
              <a:spcAft>
                <a:spcPts val="0"/>
              </a:spcAft>
              <a:buSzPts val="900"/>
              <a:buFont typeface="Calibri"/>
              <a:buAutoNum type="arabicPeriod"/>
            </a:pPr>
            <a:r>
              <a:rPr lang="en" sz="900">
                <a:highlight>
                  <a:srgbClr val="FFFFFF"/>
                </a:highlight>
                <a:latin typeface="Calibri"/>
                <a:ea typeface="Calibri"/>
                <a:cs typeface="Calibri"/>
                <a:sym typeface="Calibri"/>
              </a:rPr>
              <a:t>The action does not have any significant environmental impacts as described in 23 CFR 771.117(a).</a:t>
            </a:r>
            <a:endParaRPr sz="900">
              <a:highlight>
                <a:srgbClr val="FFFFFF"/>
              </a:highlight>
              <a:latin typeface="Calibri"/>
              <a:ea typeface="Calibri"/>
              <a:cs typeface="Calibri"/>
              <a:sym typeface="Calibri"/>
            </a:endParaRPr>
          </a:p>
          <a:p>
            <a:pPr marL="457200" lvl="0" indent="-285750" algn="l" rtl="0">
              <a:spcBef>
                <a:spcPts val="0"/>
              </a:spcBef>
              <a:spcAft>
                <a:spcPts val="0"/>
              </a:spcAft>
              <a:buSzPts val="900"/>
              <a:buFont typeface="Calibri"/>
              <a:buAutoNum type="arabicPeriod"/>
            </a:pPr>
            <a:r>
              <a:rPr lang="en" sz="900">
                <a:highlight>
                  <a:srgbClr val="FFFFFF"/>
                </a:highlight>
                <a:latin typeface="Calibri"/>
                <a:ea typeface="Calibri"/>
                <a:cs typeface="Calibri"/>
                <a:sym typeface="Calibri"/>
              </a:rPr>
              <a:t>The action does not involve unusual circumstances as described in 23 CFR 771.117(b).</a:t>
            </a:r>
            <a:endParaRPr sz="900">
              <a:highlight>
                <a:srgbClr val="FFFFFF"/>
              </a:highlight>
              <a:latin typeface="Calibri"/>
              <a:ea typeface="Calibri"/>
              <a:cs typeface="Calibri"/>
              <a:sym typeface="Calibri"/>
            </a:endParaRPr>
          </a:p>
          <a:p>
            <a:pPr marL="457200" lvl="0" indent="-285750" algn="l" rtl="0">
              <a:spcBef>
                <a:spcPts val="0"/>
              </a:spcBef>
              <a:spcAft>
                <a:spcPts val="0"/>
              </a:spcAft>
              <a:buSzPts val="900"/>
              <a:buFont typeface="Calibri"/>
              <a:buAutoNum type="arabicPeriod"/>
            </a:pPr>
            <a:r>
              <a:rPr lang="en" sz="900">
                <a:highlight>
                  <a:srgbClr val="FFFFFF"/>
                </a:highlight>
                <a:latin typeface="Calibri"/>
                <a:ea typeface="Calibri"/>
                <a:cs typeface="Calibri"/>
                <a:sym typeface="Calibri"/>
              </a:rPr>
              <a:t>The action does not involve the following:</a:t>
            </a:r>
            <a:endParaRPr sz="900">
              <a:highlight>
                <a:srgbClr val="FFFFFF"/>
              </a:highlight>
              <a:latin typeface="Calibri"/>
              <a:ea typeface="Calibri"/>
              <a:cs typeface="Calibri"/>
              <a:sym typeface="Calibri"/>
            </a:endParaRPr>
          </a:p>
          <a:p>
            <a:pPr marL="914400" lvl="1" indent="-285750" algn="l" rtl="0">
              <a:spcBef>
                <a:spcPts val="0"/>
              </a:spcBef>
              <a:spcAft>
                <a:spcPts val="0"/>
              </a:spcAft>
              <a:buSzPts val="900"/>
              <a:buFont typeface="Calibri"/>
              <a:buAutoNum type="arabicPeriod"/>
            </a:pPr>
            <a:r>
              <a:rPr lang="en" sz="900">
                <a:highlight>
                  <a:srgbClr val="FFFFFF"/>
                </a:highlight>
                <a:latin typeface="Calibri"/>
                <a:ea typeface="Calibri"/>
                <a:cs typeface="Calibri"/>
                <a:sym typeface="Calibri"/>
              </a:rPr>
              <a:t>The acquisition of more than minor amounts of temporary or permanent strips of right-of-way* for construction of such items as clear vision corners and grading. Such acquisitions will not require any commercial or residential displacements.</a:t>
            </a:r>
            <a:endParaRPr sz="900">
              <a:highlight>
                <a:srgbClr val="FFFFFF"/>
              </a:highlight>
              <a:latin typeface="Calibri"/>
              <a:ea typeface="Calibri"/>
              <a:cs typeface="Calibri"/>
              <a:sym typeface="Calibri"/>
            </a:endParaRPr>
          </a:p>
          <a:p>
            <a:pPr marL="914400" lvl="1" indent="-285750" algn="l" rtl="0">
              <a:spcBef>
                <a:spcPts val="0"/>
              </a:spcBef>
              <a:spcAft>
                <a:spcPts val="0"/>
              </a:spcAft>
              <a:buSzPts val="900"/>
              <a:buFont typeface="Calibri"/>
              <a:buAutoNum type="arabicPeriod"/>
            </a:pPr>
            <a:r>
              <a:rPr lang="en" sz="900">
                <a:highlight>
                  <a:srgbClr val="FFFFFF"/>
                </a:highlight>
                <a:latin typeface="Calibri"/>
                <a:ea typeface="Calibri"/>
                <a:cs typeface="Calibri"/>
                <a:sym typeface="Calibri"/>
              </a:rPr>
              <a:t>The use of properties protected by Section 4(f) of the Department of Transportation Act (49 U.S.C. 303).</a:t>
            </a:r>
            <a:endParaRPr sz="900">
              <a:highlight>
                <a:srgbClr val="FFFFFF"/>
              </a:highlight>
              <a:latin typeface="Calibri"/>
              <a:ea typeface="Calibri"/>
              <a:cs typeface="Calibri"/>
              <a:sym typeface="Calibri"/>
            </a:endParaRPr>
          </a:p>
          <a:p>
            <a:pPr marL="914400" lvl="1" indent="-285750" algn="l" rtl="0">
              <a:spcBef>
                <a:spcPts val="0"/>
              </a:spcBef>
              <a:spcAft>
                <a:spcPts val="0"/>
              </a:spcAft>
              <a:buSzPts val="900"/>
              <a:buFont typeface="Calibri"/>
              <a:buAutoNum type="arabicPeriod"/>
            </a:pPr>
            <a:r>
              <a:rPr lang="en" sz="900">
                <a:highlight>
                  <a:srgbClr val="FFFFFF"/>
                </a:highlight>
                <a:latin typeface="Calibri"/>
                <a:ea typeface="Calibri"/>
                <a:cs typeface="Calibri"/>
                <a:sym typeface="Calibri"/>
              </a:rPr>
              <a:t>A determination of adverse effect by the State Historic Preservation Officer.</a:t>
            </a:r>
            <a:endParaRPr sz="900">
              <a:highlight>
                <a:srgbClr val="FFFFFF"/>
              </a:highlight>
              <a:latin typeface="Calibri"/>
              <a:ea typeface="Calibri"/>
              <a:cs typeface="Calibri"/>
              <a:sym typeface="Calibri"/>
            </a:endParaRPr>
          </a:p>
          <a:p>
            <a:pPr marL="914400" lvl="1" indent="-285750" algn="l" rtl="0">
              <a:spcBef>
                <a:spcPts val="0"/>
              </a:spcBef>
              <a:spcAft>
                <a:spcPts val="0"/>
              </a:spcAft>
              <a:buSzPts val="900"/>
              <a:buFont typeface="Arial"/>
              <a:buAutoNum type="arabicPeriod"/>
            </a:pPr>
            <a:r>
              <a:rPr lang="en" sz="900">
                <a:highlight>
                  <a:srgbClr val="FFFFFF"/>
                </a:highlight>
                <a:latin typeface="Calibri"/>
                <a:ea typeface="Calibri"/>
                <a:cs typeface="Calibri"/>
                <a:sym typeface="Calibri"/>
              </a:rPr>
              <a:t>Any U.S. Coast Guard construction permits or any US Army Corps of Engineers Section 404 permits.</a:t>
            </a:r>
            <a:br>
              <a:rPr lang="en" sz="900">
                <a:highlight>
                  <a:srgbClr val="FFFFFF"/>
                </a:highlight>
                <a:latin typeface="Calibri"/>
                <a:ea typeface="Calibri"/>
                <a:cs typeface="Calibri"/>
                <a:sym typeface="Calibri"/>
              </a:rPr>
            </a:br>
            <a:r>
              <a:rPr lang="en" sz="900" b="1">
                <a:highlight>
                  <a:srgbClr val="FFFFFF"/>
                </a:highlight>
                <a:latin typeface="Calibri"/>
                <a:ea typeface="Calibri"/>
                <a:cs typeface="Calibri"/>
                <a:sym typeface="Calibri"/>
              </a:rPr>
              <a:t>* Note: </a:t>
            </a:r>
            <a:r>
              <a:rPr lang="en" sz="900">
                <a:highlight>
                  <a:srgbClr val="FFFFFF"/>
                </a:highlight>
                <a:latin typeface="Calibri"/>
                <a:ea typeface="Calibri"/>
                <a:cs typeface="Calibri"/>
                <a:sym typeface="Calibri"/>
              </a:rPr>
              <a:t>Although a precise definition is not required, one State has defined a minor amount of right-of-way as not more than 10 percent of a parcel for parcels under 10 acres in size, 1 acre for parcels 10 to 100 acres in size and 1 percent of the parcel for parcels greater than 100 acres in size.</a:t>
            </a:r>
            <a:endParaRPr sz="900">
              <a:highlight>
                <a:srgbClr val="FFFFFF"/>
              </a:highlight>
              <a:latin typeface="Calibri"/>
              <a:ea typeface="Calibri"/>
              <a:cs typeface="Calibri"/>
              <a:sym typeface="Calibri"/>
            </a:endParaRPr>
          </a:p>
          <a:p>
            <a:pPr marL="914400" lvl="1" indent="-285750" algn="l" rtl="0">
              <a:spcBef>
                <a:spcPts val="0"/>
              </a:spcBef>
              <a:spcAft>
                <a:spcPts val="0"/>
              </a:spcAft>
              <a:buSzPts val="900"/>
              <a:buFont typeface="Calibri"/>
              <a:buAutoNum type="arabicPeriod"/>
            </a:pPr>
            <a:r>
              <a:rPr lang="en" sz="900">
                <a:highlight>
                  <a:srgbClr val="FFFFFF"/>
                </a:highlight>
                <a:latin typeface="Calibri"/>
                <a:ea typeface="Calibri"/>
                <a:cs typeface="Calibri"/>
                <a:sym typeface="Calibri"/>
              </a:rPr>
              <a:t>Any work in wetlands.</a:t>
            </a:r>
            <a:endParaRPr sz="900">
              <a:highlight>
                <a:srgbClr val="FFFFFF"/>
              </a:highlight>
              <a:latin typeface="Calibri"/>
              <a:ea typeface="Calibri"/>
              <a:cs typeface="Calibri"/>
              <a:sym typeface="Calibri"/>
            </a:endParaRPr>
          </a:p>
          <a:p>
            <a:pPr marL="914400" lvl="1" indent="-285750" algn="l" rtl="0">
              <a:spcBef>
                <a:spcPts val="0"/>
              </a:spcBef>
              <a:spcAft>
                <a:spcPts val="0"/>
              </a:spcAft>
              <a:buSzPts val="900"/>
              <a:buFont typeface="Calibri"/>
              <a:buAutoNum type="arabicPeriod"/>
            </a:pPr>
            <a:r>
              <a:rPr lang="en" sz="900">
                <a:highlight>
                  <a:srgbClr val="FFFFFF"/>
                </a:highlight>
                <a:latin typeface="Calibri"/>
                <a:ea typeface="Calibri"/>
                <a:cs typeface="Calibri"/>
                <a:sym typeface="Calibri"/>
              </a:rPr>
              <a:t>Any work encroaching on a regulatory floodway or any work affecting the base floodplain (100-year flood) elevations of a water course or lake.</a:t>
            </a:r>
            <a:endParaRPr sz="900">
              <a:highlight>
                <a:srgbClr val="FFFFFF"/>
              </a:highlight>
              <a:latin typeface="Calibri"/>
              <a:ea typeface="Calibri"/>
              <a:cs typeface="Calibri"/>
              <a:sym typeface="Calibri"/>
            </a:endParaRPr>
          </a:p>
          <a:p>
            <a:pPr marL="914400" lvl="1" indent="-285750" algn="l" rtl="0">
              <a:spcBef>
                <a:spcPts val="0"/>
              </a:spcBef>
              <a:spcAft>
                <a:spcPts val="0"/>
              </a:spcAft>
              <a:buSzPts val="900"/>
              <a:buFont typeface="Calibri"/>
              <a:buAutoNum type="arabicPeriod"/>
            </a:pPr>
            <a:r>
              <a:rPr lang="en" sz="900">
                <a:highlight>
                  <a:srgbClr val="FFFFFF"/>
                </a:highlight>
                <a:latin typeface="Calibri"/>
                <a:ea typeface="Calibri"/>
                <a:cs typeface="Calibri"/>
                <a:sym typeface="Calibri"/>
              </a:rPr>
              <a:t>Construction in, across or adjacent to a river designated as a component or proposed for inclusion in the National System of Wild and Scenic Rivers published by the US Department of the Interior/US Department of Agriculture.</a:t>
            </a:r>
            <a:endParaRPr sz="900">
              <a:highlight>
                <a:srgbClr val="FFFFFF"/>
              </a:highlight>
              <a:latin typeface="Calibri"/>
              <a:ea typeface="Calibri"/>
              <a:cs typeface="Calibri"/>
              <a:sym typeface="Calibri"/>
            </a:endParaRPr>
          </a:p>
          <a:p>
            <a:pPr marL="914400" lvl="1" indent="-285750" algn="l" rtl="0">
              <a:spcBef>
                <a:spcPts val="0"/>
              </a:spcBef>
              <a:spcAft>
                <a:spcPts val="0"/>
              </a:spcAft>
              <a:buSzPts val="900"/>
              <a:buFont typeface="Calibri"/>
              <a:buAutoNum type="arabicPeriod"/>
            </a:pPr>
            <a:r>
              <a:rPr lang="en" sz="900">
                <a:highlight>
                  <a:srgbClr val="FFFFFF"/>
                </a:highlight>
                <a:latin typeface="Calibri"/>
                <a:ea typeface="Calibri"/>
                <a:cs typeface="Calibri"/>
                <a:sym typeface="Calibri"/>
              </a:rPr>
              <a:t>Any changes in access control.</a:t>
            </a:r>
            <a:endParaRPr sz="900">
              <a:highlight>
                <a:srgbClr val="FFFFFF"/>
              </a:highlight>
              <a:latin typeface="Calibri"/>
              <a:ea typeface="Calibri"/>
              <a:cs typeface="Calibri"/>
              <a:sym typeface="Calibri"/>
            </a:endParaRPr>
          </a:p>
          <a:p>
            <a:pPr marL="914400" lvl="1" indent="-285750" algn="l" rtl="0">
              <a:spcBef>
                <a:spcPts val="0"/>
              </a:spcBef>
              <a:spcAft>
                <a:spcPts val="0"/>
              </a:spcAft>
              <a:buSzPts val="900"/>
              <a:buFont typeface="Calibri"/>
              <a:buAutoNum type="arabicPeriod"/>
            </a:pPr>
            <a:r>
              <a:rPr lang="en" sz="900">
                <a:highlight>
                  <a:srgbClr val="FFFFFF"/>
                </a:highlight>
                <a:latin typeface="Calibri"/>
                <a:ea typeface="Calibri"/>
                <a:cs typeface="Calibri"/>
                <a:sym typeface="Calibri"/>
              </a:rPr>
              <a:t>The use of a temporary road, detour or ramp closure unless the use of such facilities satisfy the following conditions:</a:t>
            </a:r>
            <a:endParaRPr sz="900">
              <a:highlight>
                <a:srgbClr val="FFFFFF"/>
              </a:highlight>
              <a:latin typeface="Calibri"/>
              <a:ea typeface="Calibri"/>
              <a:cs typeface="Calibri"/>
              <a:sym typeface="Calibri"/>
            </a:endParaRPr>
          </a:p>
          <a:p>
            <a:pPr marL="1371600" lvl="2" indent="-285750" algn="l" rtl="0">
              <a:spcBef>
                <a:spcPts val="0"/>
              </a:spcBef>
              <a:spcAft>
                <a:spcPts val="0"/>
              </a:spcAft>
              <a:buSzPts val="900"/>
              <a:buFont typeface="Calibri"/>
              <a:buAutoNum type="arabicPeriod"/>
            </a:pPr>
            <a:r>
              <a:rPr lang="en" sz="900">
                <a:highlight>
                  <a:srgbClr val="FFFFFF"/>
                </a:highlight>
                <a:latin typeface="Calibri"/>
                <a:ea typeface="Calibri"/>
                <a:cs typeface="Calibri"/>
                <a:sym typeface="Calibri"/>
              </a:rPr>
              <a:t>Provisions are made for access by local traffic and so posted.</a:t>
            </a:r>
            <a:endParaRPr sz="900">
              <a:highlight>
                <a:srgbClr val="FFFFFF"/>
              </a:highlight>
              <a:latin typeface="Calibri"/>
              <a:ea typeface="Calibri"/>
              <a:cs typeface="Calibri"/>
              <a:sym typeface="Calibri"/>
            </a:endParaRPr>
          </a:p>
          <a:p>
            <a:pPr marL="1371600" lvl="2" indent="-285750" algn="l" rtl="0">
              <a:spcBef>
                <a:spcPts val="0"/>
              </a:spcBef>
              <a:spcAft>
                <a:spcPts val="0"/>
              </a:spcAft>
              <a:buSzPts val="900"/>
              <a:buFont typeface="Calibri"/>
              <a:buAutoNum type="arabicPeriod"/>
            </a:pPr>
            <a:r>
              <a:rPr lang="en" sz="900">
                <a:highlight>
                  <a:srgbClr val="FFFFFF"/>
                </a:highlight>
                <a:latin typeface="Calibri"/>
                <a:ea typeface="Calibri"/>
                <a:cs typeface="Calibri"/>
                <a:sym typeface="Calibri"/>
              </a:rPr>
              <a:t>Through-traffic dependent business will not be adversely affected.</a:t>
            </a:r>
            <a:endParaRPr sz="900">
              <a:highlight>
                <a:srgbClr val="FFFFFF"/>
              </a:highlight>
              <a:latin typeface="Calibri"/>
              <a:ea typeface="Calibri"/>
              <a:cs typeface="Calibri"/>
              <a:sym typeface="Calibri"/>
            </a:endParaRPr>
          </a:p>
          <a:p>
            <a:pPr marL="1371600" lvl="2" indent="-285750" algn="l" rtl="0">
              <a:spcBef>
                <a:spcPts val="0"/>
              </a:spcBef>
              <a:spcAft>
                <a:spcPts val="0"/>
              </a:spcAft>
              <a:buSzPts val="900"/>
              <a:buFont typeface="Calibri"/>
              <a:buAutoNum type="arabicPeriod"/>
            </a:pPr>
            <a:r>
              <a:rPr lang="en" sz="900">
                <a:highlight>
                  <a:srgbClr val="FFFFFF"/>
                </a:highlight>
                <a:latin typeface="Calibri"/>
                <a:ea typeface="Calibri"/>
                <a:cs typeface="Calibri"/>
                <a:sym typeface="Calibri"/>
              </a:rPr>
              <a:t>The detour or ramp closure, to the extent possible, will not interfere with any local special event or festival.</a:t>
            </a:r>
            <a:endParaRPr sz="900">
              <a:highlight>
                <a:srgbClr val="FFFFFF"/>
              </a:highlight>
              <a:latin typeface="Calibri"/>
              <a:ea typeface="Calibri"/>
              <a:cs typeface="Calibri"/>
              <a:sym typeface="Calibri"/>
            </a:endParaRPr>
          </a:p>
          <a:p>
            <a:pPr marL="1371600" lvl="2" indent="-285750" algn="l" rtl="0">
              <a:spcBef>
                <a:spcPts val="0"/>
              </a:spcBef>
              <a:spcAft>
                <a:spcPts val="0"/>
              </a:spcAft>
              <a:buSzPts val="900"/>
              <a:buFont typeface="Calibri"/>
              <a:buAutoNum type="arabicPeriod"/>
            </a:pPr>
            <a:r>
              <a:rPr lang="en" sz="900">
                <a:highlight>
                  <a:srgbClr val="FFFFFF"/>
                </a:highlight>
                <a:latin typeface="Calibri"/>
                <a:ea typeface="Calibri"/>
                <a:cs typeface="Calibri"/>
                <a:sym typeface="Calibri"/>
              </a:rPr>
              <a:t>The temporary road, detour or ramp closure does not substantially change the environmental consequences of the action.</a:t>
            </a:r>
            <a:endParaRPr sz="900">
              <a:highlight>
                <a:srgbClr val="FFFFFF"/>
              </a:highlight>
              <a:latin typeface="Calibri"/>
              <a:ea typeface="Calibri"/>
              <a:cs typeface="Calibri"/>
              <a:sym typeface="Calibri"/>
            </a:endParaRPr>
          </a:p>
          <a:p>
            <a:pPr marL="1371600" lvl="2" indent="-285750" algn="l" rtl="0">
              <a:spcBef>
                <a:spcPts val="0"/>
              </a:spcBef>
              <a:spcAft>
                <a:spcPts val="0"/>
              </a:spcAft>
              <a:buSzPts val="900"/>
              <a:buFont typeface="Calibri"/>
              <a:buAutoNum type="arabicPeriod"/>
            </a:pPr>
            <a:r>
              <a:rPr lang="en" sz="900">
                <a:highlight>
                  <a:srgbClr val="FFFFFF"/>
                </a:highlight>
                <a:latin typeface="Calibri"/>
                <a:ea typeface="Calibri"/>
                <a:cs typeface="Calibri"/>
                <a:sym typeface="Calibri"/>
              </a:rPr>
              <a:t>There is no substantial controversy associated with the temporary road, detour, or ramp closure.</a:t>
            </a:r>
            <a:endParaRPr sz="900">
              <a:highlight>
                <a:srgbClr val="FFFFFF"/>
              </a:highlight>
              <a:latin typeface="Calibri"/>
              <a:ea typeface="Calibri"/>
              <a:cs typeface="Calibri"/>
              <a:sym typeface="Calibri"/>
            </a:endParaRPr>
          </a:p>
          <a:p>
            <a:pPr marL="914400" lvl="1" indent="-285750" algn="l" rtl="0">
              <a:spcBef>
                <a:spcPts val="0"/>
              </a:spcBef>
              <a:spcAft>
                <a:spcPts val="0"/>
              </a:spcAft>
              <a:buSzPts val="900"/>
              <a:buFont typeface="Calibri"/>
              <a:buAutoNum type="arabicPeriod"/>
            </a:pPr>
            <a:r>
              <a:rPr lang="en" sz="900">
                <a:highlight>
                  <a:srgbClr val="FFFFFF"/>
                </a:highlight>
                <a:latin typeface="Calibri"/>
                <a:ea typeface="Calibri"/>
                <a:cs typeface="Calibri"/>
                <a:sym typeface="Calibri"/>
              </a:rPr>
              <a:t>Any known hazardous materials sites or previous land uses with potential for hazardous materials remains within the right-of-way.</a:t>
            </a:r>
            <a:endParaRPr sz="900">
              <a:highlight>
                <a:srgbClr val="FFFFFF"/>
              </a:highlight>
              <a:latin typeface="Calibri"/>
              <a:ea typeface="Calibri"/>
              <a:cs typeface="Calibri"/>
              <a:sym typeface="Calibri"/>
            </a:endParaRPr>
          </a:p>
          <a:p>
            <a:pPr marL="457200" lvl="0" indent="-285750" algn="l" rtl="0">
              <a:spcBef>
                <a:spcPts val="0"/>
              </a:spcBef>
              <a:spcAft>
                <a:spcPts val="0"/>
              </a:spcAft>
              <a:buSzPts val="900"/>
              <a:buFont typeface="Calibri"/>
              <a:buAutoNum type="arabicPeriod"/>
            </a:pPr>
            <a:r>
              <a:rPr lang="en" sz="900">
                <a:highlight>
                  <a:srgbClr val="FFFFFF"/>
                </a:highlight>
                <a:latin typeface="Calibri"/>
                <a:ea typeface="Calibri"/>
                <a:cs typeface="Calibri"/>
                <a:sym typeface="Calibri"/>
              </a:rPr>
              <a:t>The action conforms to the Air Quality Implementation Plan which is approved or promulgated by the Environmental Protection Agency in air quality non-attainment areas.</a:t>
            </a:r>
            <a:endParaRPr sz="900">
              <a:highlight>
                <a:srgbClr val="FFFFFF"/>
              </a:highlight>
              <a:latin typeface="Calibri"/>
              <a:ea typeface="Calibri"/>
              <a:cs typeface="Calibri"/>
              <a:sym typeface="Calibri"/>
            </a:endParaRPr>
          </a:p>
          <a:p>
            <a:pPr marL="457200" lvl="0" indent="-285750" algn="l" rtl="0">
              <a:spcBef>
                <a:spcPts val="0"/>
              </a:spcBef>
              <a:spcAft>
                <a:spcPts val="0"/>
              </a:spcAft>
              <a:buSzPts val="900"/>
              <a:buFont typeface="Calibri"/>
              <a:buAutoNum type="arabicPeriod"/>
            </a:pPr>
            <a:r>
              <a:rPr lang="en" sz="900">
                <a:highlight>
                  <a:srgbClr val="FFFFFF"/>
                </a:highlight>
                <a:latin typeface="Calibri"/>
                <a:ea typeface="Calibri"/>
                <a:cs typeface="Calibri"/>
                <a:sym typeface="Calibri"/>
              </a:rPr>
              <a:t>The action is consistent with the State's Coastal Zone Management Plan as determined by the appropriate State agency.</a:t>
            </a:r>
            <a:endParaRPr sz="900">
              <a:highlight>
                <a:srgbClr val="FFFFFF"/>
              </a:highlight>
              <a:latin typeface="Calibri"/>
              <a:ea typeface="Calibri"/>
              <a:cs typeface="Calibri"/>
              <a:sym typeface="Calibri"/>
            </a:endParaRPr>
          </a:p>
          <a:p>
            <a:pPr marL="457200" lvl="0" indent="-285750" algn="l" rtl="0">
              <a:spcBef>
                <a:spcPts val="0"/>
              </a:spcBef>
              <a:spcAft>
                <a:spcPts val="0"/>
              </a:spcAft>
              <a:buSzPts val="900"/>
              <a:buFont typeface="Calibri"/>
              <a:buAutoNum type="arabicPeriod"/>
            </a:pPr>
            <a:r>
              <a:rPr lang="en" sz="900">
                <a:highlight>
                  <a:srgbClr val="FFFFFF"/>
                </a:highlight>
                <a:latin typeface="Calibri"/>
                <a:ea typeface="Calibri"/>
                <a:cs typeface="Calibri"/>
                <a:sym typeface="Calibri"/>
              </a:rPr>
              <a:t>The action occurs in an area where there are no federally listed endangered or threatened species or critical habitat.</a:t>
            </a:r>
            <a:br>
              <a:rPr lang="en" sz="900">
                <a:highlight>
                  <a:srgbClr val="FFFFFF"/>
                </a:highlight>
                <a:latin typeface="Calibri"/>
                <a:ea typeface="Calibri"/>
                <a:cs typeface="Calibri"/>
                <a:sym typeface="Calibri"/>
              </a:rPr>
            </a:br>
            <a:r>
              <a:rPr lang="en" sz="800" u="sng">
                <a:solidFill>
                  <a:schemeClr val="hlink"/>
                </a:solidFill>
                <a:latin typeface="Arial"/>
                <a:ea typeface="Arial"/>
                <a:cs typeface="Arial"/>
                <a:sym typeface="Arial"/>
                <a:hlinkClick r:id="rId3"/>
              </a:rPr>
              <a:t>https://www.environment.fhwa.dot.gov/nepa/documents/memo_ce_documentation.aspx</a:t>
            </a:r>
            <a:r>
              <a:rPr lang="en" sz="800">
                <a:highlight>
                  <a:srgbClr val="FFFFFF"/>
                </a:highlight>
                <a:latin typeface="Arial"/>
                <a:ea typeface="Arial"/>
                <a:cs typeface="Arial"/>
                <a:sym typeface="Arial"/>
              </a:rPr>
              <a:t> - FHWA Memorandum March 30, 1989 Categorical Exclusion (CE) Documentation and Approval</a:t>
            </a:r>
            <a:endParaRPr sz="800">
              <a:highlight>
                <a:srgbClr val="FFFFFF"/>
              </a:highlight>
              <a:latin typeface="Arial"/>
              <a:ea typeface="Arial"/>
              <a:cs typeface="Arial"/>
              <a:sym typeface="Arial"/>
            </a:endParaRPr>
          </a:p>
          <a:p>
            <a:pPr marL="0" lvl="0" indent="0" algn="l" rtl="0">
              <a:spcBef>
                <a:spcPts val="1400"/>
              </a:spcBef>
              <a:spcAft>
                <a:spcPts val="1600"/>
              </a:spcAft>
              <a:buNone/>
            </a:pPr>
            <a:endParaRPr sz="80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Programmatic Categorical Exclusion Agreements</a:t>
            </a:r>
            <a:endParaRPr/>
          </a:p>
          <a:p>
            <a:pPr marL="0" lvl="0" indent="0" algn="l" rtl="0">
              <a:spcBef>
                <a:spcPts val="0"/>
              </a:spcBef>
              <a:spcAft>
                <a:spcPts val="0"/>
              </a:spcAft>
              <a:buNone/>
            </a:pPr>
            <a:endParaRPr/>
          </a:p>
        </p:txBody>
      </p:sp>
      <p:sp>
        <p:nvSpPr>
          <p:cNvPr id="213" name="Google Shape;213;p37"/>
          <p:cNvSpPr txBox="1">
            <a:spLocks noGrp="1"/>
          </p:cNvSpPr>
          <p:nvPr>
            <p:ph type="body" idx="1"/>
          </p:nvPr>
        </p:nvSpPr>
        <p:spPr>
          <a:xfrm>
            <a:off x="311700" y="7006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latin typeface="Calibri"/>
                <a:ea typeface="Calibri"/>
                <a:cs typeface="Calibri"/>
                <a:sym typeface="Calibri"/>
              </a:rPr>
              <a:t>Since 1989, FHWA Division Offices and State Departments of Transportation (DOTs) have entered into programmatic agreements that establish procedures for expeditious and efficient approval of Categorical Exclusions (CE), most of which are listed under 23 CFR Part 771.117(d) (commonly known as d-list CEs). Section 1318(d) of MAP-21 enshrined this practice into law and FHWA, through rulemaking, codified it in 23 CFR 771.117(g). Now the FAST Act, Section 1315(b) has clarified that PCE agreements allow State DOTs to approve as CEs, actions not listed in regulation so long as they meet the criteria of a CE. The FHWA Division Office, by agreement with the State DOT, does not require individual project-by-project and approval for the projects which meet the conditions stipulated in the agreements and the State DOT may make a CE approval on FHWA’s behalf. These agreements also establish expectations and responsibilities for the FHWA and State DOT parties involved and can usefully identify processing and documentation expectations for all CE actions, quality control and quality assurance, and FHWA oversight.</a:t>
            </a:r>
            <a:endParaRPr>
              <a:latin typeface="Calibri"/>
              <a:ea typeface="Calibri"/>
              <a:cs typeface="Calibri"/>
              <a:sym typeface="Calibri"/>
            </a:endParaRPr>
          </a:p>
        </p:txBody>
      </p:sp>
      <p:sp>
        <p:nvSpPr>
          <p:cNvPr id="214" name="Google Shape;214;p37"/>
          <p:cNvSpPr txBox="1"/>
          <p:nvPr/>
        </p:nvSpPr>
        <p:spPr>
          <a:xfrm>
            <a:off x="0" y="4918500"/>
            <a:ext cx="8520600" cy="22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https://www.environment.fhwa.dot.gov/nepa/programmatic_ce.aspx</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Code of Federal Regulations (CFR)</a:t>
            </a:r>
            <a:endParaRPr/>
          </a:p>
        </p:txBody>
      </p:sp>
      <p:sp>
        <p:nvSpPr>
          <p:cNvPr id="73" name="Google Shape;73;p15"/>
          <p:cNvSpPr txBox="1">
            <a:spLocks noGrp="1"/>
          </p:cNvSpPr>
          <p:nvPr>
            <p:ph type="body" idx="1"/>
          </p:nvPr>
        </p:nvSpPr>
        <p:spPr>
          <a:xfrm>
            <a:off x="0" y="1081675"/>
            <a:ext cx="9144000" cy="398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Calibri"/>
                <a:ea typeface="Calibri"/>
                <a:cs typeface="Calibri"/>
                <a:sym typeface="Calibri"/>
              </a:rPr>
              <a:t>40 CFR - Protection of the Environment</a:t>
            </a:r>
            <a:endParaRPr sz="2400">
              <a:latin typeface="Calibri"/>
              <a:ea typeface="Calibri"/>
              <a:cs typeface="Calibri"/>
              <a:sym typeface="Calibri"/>
            </a:endParaRPr>
          </a:p>
          <a:p>
            <a:pPr marL="457200" lvl="0" indent="-368300" algn="l" rtl="0">
              <a:spcBef>
                <a:spcPts val="1600"/>
              </a:spcBef>
              <a:spcAft>
                <a:spcPts val="0"/>
              </a:spcAft>
              <a:buSzPts val="2200"/>
              <a:buFont typeface="Calibri"/>
              <a:buChar char="●"/>
            </a:pPr>
            <a:r>
              <a:rPr lang="en" sz="2200">
                <a:latin typeface="Calibri"/>
                <a:ea typeface="Calibri"/>
                <a:cs typeface="Calibri"/>
                <a:sym typeface="Calibri"/>
              </a:rPr>
              <a:t>Parts 1500-1508 - National Environmental Policy Act (NEPA)</a:t>
            </a:r>
            <a:endParaRPr sz="2200">
              <a:latin typeface="Calibri"/>
              <a:ea typeface="Calibri"/>
              <a:cs typeface="Calibri"/>
              <a:sym typeface="Calibri"/>
            </a:endParaRPr>
          </a:p>
          <a:p>
            <a:pPr marL="914400" lvl="1" indent="-342900" algn="l" rtl="0">
              <a:spcBef>
                <a:spcPts val="0"/>
              </a:spcBef>
              <a:spcAft>
                <a:spcPts val="0"/>
              </a:spcAft>
              <a:buSzPts val="1800"/>
              <a:buFont typeface="Calibri"/>
              <a:buChar char="○"/>
            </a:pPr>
            <a:r>
              <a:rPr lang="en" sz="1800">
                <a:latin typeface="Calibri"/>
                <a:ea typeface="Calibri"/>
                <a:cs typeface="Calibri"/>
                <a:sym typeface="Calibri"/>
              </a:rPr>
              <a:t>Part 1508.4 - Categorical Exclusion (CE)</a:t>
            </a:r>
            <a:endParaRPr sz="1800">
              <a:latin typeface="Calibri"/>
              <a:ea typeface="Calibri"/>
              <a:cs typeface="Calibri"/>
              <a:sym typeface="Calibri"/>
            </a:endParaRPr>
          </a:p>
          <a:p>
            <a:pPr marL="0" lvl="0" indent="0" algn="l" rtl="0">
              <a:spcBef>
                <a:spcPts val="1600"/>
              </a:spcBef>
              <a:spcAft>
                <a:spcPts val="0"/>
              </a:spcAft>
              <a:buNone/>
            </a:pPr>
            <a:r>
              <a:rPr lang="en" sz="2400">
                <a:latin typeface="Calibri"/>
                <a:ea typeface="Calibri"/>
                <a:cs typeface="Calibri"/>
                <a:sym typeface="Calibri"/>
              </a:rPr>
              <a:t>23 CFR - Highways</a:t>
            </a:r>
            <a:endParaRPr sz="2400">
              <a:latin typeface="Calibri"/>
              <a:ea typeface="Calibri"/>
              <a:cs typeface="Calibri"/>
              <a:sym typeface="Calibri"/>
            </a:endParaRPr>
          </a:p>
          <a:p>
            <a:pPr marL="457200" lvl="0" indent="-368300" algn="l" rtl="0">
              <a:spcBef>
                <a:spcPts val="1600"/>
              </a:spcBef>
              <a:spcAft>
                <a:spcPts val="0"/>
              </a:spcAft>
              <a:buSzPts val="2200"/>
              <a:buFont typeface="Calibri"/>
              <a:buChar char="●"/>
            </a:pPr>
            <a:r>
              <a:rPr lang="en" sz="2200">
                <a:latin typeface="Calibri"/>
                <a:ea typeface="Calibri"/>
                <a:cs typeface="Calibri"/>
                <a:sym typeface="Calibri"/>
              </a:rPr>
              <a:t>Chapter I - Federal Highway Administration (FHWA)</a:t>
            </a:r>
            <a:br>
              <a:rPr lang="en" sz="2200">
                <a:latin typeface="Calibri"/>
                <a:ea typeface="Calibri"/>
                <a:cs typeface="Calibri"/>
                <a:sym typeface="Calibri"/>
              </a:rPr>
            </a:br>
            <a:r>
              <a:rPr lang="en" sz="2200">
                <a:latin typeface="Calibri"/>
                <a:ea typeface="Calibri"/>
                <a:cs typeface="Calibri"/>
                <a:sym typeface="Calibri"/>
              </a:rPr>
              <a:t>		     Department of Transportation (DOT)</a:t>
            </a:r>
            <a:endParaRPr sz="2200">
              <a:latin typeface="Calibri"/>
              <a:ea typeface="Calibri"/>
              <a:cs typeface="Calibri"/>
              <a:sym typeface="Calibri"/>
            </a:endParaRPr>
          </a:p>
          <a:p>
            <a:pPr marL="914400" lvl="1" indent="-342900" algn="l" rtl="0">
              <a:spcBef>
                <a:spcPts val="0"/>
              </a:spcBef>
              <a:spcAft>
                <a:spcPts val="0"/>
              </a:spcAft>
              <a:buSzPts val="1800"/>
              <a:buFont typeface="Calibri"/>
              <a:buChar char="○"/>
            </a:pPr>
            <a:r>
              <a:rPr lang="en" sz="1800">
                <a:latin typeface="Calibri"/>
                <a:ea typeface="Calibri"/>
                <a:cs typeface="Calibri"/>
                <a:sym typeface="Calibri"/>
              </a:rPr>
              <a:t>Subchapter H - Right-of-way and Environment (parts 710-777)</a:t>
            </a:r>
            <a:endParaRPr sz="1800">
              <a:latin typeface="Calibri"/>
              <a:ea typeface="Calibri"/>
              <a:cs typeface="Calibri"/>
              <a:sym typeface="Calibri"/>
            </a:endParaRPr>
          </a:p>
          <a:p>
            <a:pPr marL="1371600" lvl="2" indent="-342900" algn="l" rtl="0">
              <a:spcBef>
                <a:spcPts val="0"/>
              </a:spcBef>
              <a:spcAft>
                <a:spcPts val="0"/>
              </a:spcAft>
              <a:buSzPts val="1800"/>
              <a:buFont typeface="Calibri"/>
              <a:buChar char="■"/>
            </a:pPr>
            <a:r>
              <a:rPr lang="en" sz="1800">
                <a:latin typeface="Calibri"/>
                <a:ea typeface="Calibri"/>
                <a:cs typeface="Calibri"/>
                <a:sym typeface="Calibri"/>
              </a:rPr>
              <a:t>Part 771 - Environmental Impact and Related Procedures</a:t>
            </a:r>
            <a:endParaRPr sz="1800">
              <a:latin typeface="Calibri"/>
              <a:ea typeface="Calibri"/>
              <a:cs typeface="Calibri"/>
              <a:sym typeface="Calibri"/>
            </a:endParaRPr>
          </a:p>
          <a:p>
            <a:pPr marL="1828800" lvl="3" indent="-342900" algn="l" rtl="0">
              <a:spcBef>
                <a:spcPts val="0"/>
              </a:spcBef>
              <a:spcAft>
                <a:spcPts val="0"/>
              </a:spcAft>
              <a:buSzPts val="1800"/>
              <a:buFont typeface="Calibri"/>
              <a:buChar char="●"/>
            </a:pPr>
            <a:r>
              <a:rPr lang="en" sz="1800">
                <a:latin typeface="Calibri"/>
                <a:ea typeface="Calibri"/>
                <a:cs typeface="Calibri"/>
                <a:sym typeface="Calibri"/>
              </a:rPr>
              <a:t>Part 771.117 - FHWA Categorical Exclusions</a:t>
            </a:r>
            <a:endParaRPr sz="1800">
              <a:latin typeface="Calibri"/>
              <a:ea typeface="Calibri"/>
              <a:cs typeface="Calibri"/>
              <a:sym typeface="Calibri"/>
            </a:endParaRPr>
          </a:p>
          <a:p>
            <a:pPr marL="0" lvl="0" indent="0" algn="l" rtl="0">
              <a:spcBef>
                <a:spcPts val="1600"/>
              </a:spcBef>
              <a:spcAft>
                <a:spcPts val="1600"/>
              </a:spcAft>
              <a:buNone/>
            </a:pPr>
            <a:r>
              <a:rPr lang="en">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6"/>
          <p:cNvPicPr preferRelativeResize="0"/>
          <p:nvPr/>
        </p:nvPicPr>
        <p:blipFill>
          <a:blip r:embed="rId3">
            <a:alphaModFix/>
          </a:blip>
          <a:stretch>
            <a:fillRect/>
          </a:stretch>
        </p:blipFill>
        <p:spPr>
          <a:xfrm>
            <a:off x="-44050" y="0"/>
            <a:ext cx="9202234"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Categorical Exclusions - Defined in 40 CFR 1508.4</a:t>
            </a:r>
            <a:endParaRPr/>
          </a:p>
        </p:txBody>
      </p:sp>
      <p:sp>
        <p:nvSpPr>
          <p:cNvPr id="84" name="Google Shape;84;p17"/>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Categorical exclusion means a category of actions which do not individually or cumulatively have a significant effect on the human environment and which have been found to have no such effect in procedures adopted by a Federal agency in implementation of these regulations (§ 1507.3) and for which, therefore, neither an environmental assessment nor an environmental impact statement is required. An agency may decide in its procedures or otherwise, to prepare environmental assessments for the reasons stated in § 1508.9 even though it is not required to do so. Any procedures under this section shall provide for extraordinary circumstances in which a normally excluded action may have a significant environmental effect.</a:t>
            </a:r>
            <a:endParaRPr/>
          </a:p>
          <a:p>
            <a:pPr marL="0" lvl="0" indent="0" algn="l" rtl="0">
              <a:spcBef>
                <a:spcPts val="16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Categorical Exclusions - Defined in 40 CFR 1508.4</a:t>
            </a:r>
            <a:endParaRPr/>
          </a:p>
        </p:txBody>
      </p:sp>
      <p:sp>
        <p:nvSpPr>
          <p:cNvPr id="90" name="Google Shape;90;p18"/>
          <p:cNvSpPr txBox="1">
            <a:spLocks noGrp="1"/>
          </p:cNvSpPr>
          <p:nvPr>
            <p:ph type="body" idx="1"/>
          </p:nvPr>
        </p:nvSpPr>
        <p:spPr>
          <a:xfrm>
            <a:off x="0" y="1651725"/>
            <a:ext cx="9144000" cy="2390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alibri"/>
              <a:buChar char="●"/>
            </a:pPr>
            <a:r>
              <a:rPr lang="en">
                <a:latin typeface="Calibri"/>
                <a:ea typeface="Calibri"/>
                <a:cs typeface="Calibri"/>
                <a:sym typeface="Calibri"/>
              </a:rPr>
              <a:t>Do not individually or cumulatively have a significant effect on the human environment </a:t>
            </a:r>
            <a:br>
              <a:rPr lang="en">
                <a:latin typeface="Calibri"/>
                <a:ea typeface="Calibri"/>
                <a:cs typeface="Calibri"/>
                <a:sym typeface="Calibri"/>
              </a:rPr>
            </a:br>
            <a:r>
              <a:rPr lang="en">
                <a:latin typeface="Calibri"/>
                <a:ea typeface="Calibri"/>
                <a:cs typeface="Calibri"/>
                <a:sym typeface="Calibri"/>
              </a:rPr>
              <a:t/>
            </a:r>
            <a:br>
              <a:rPr lang="en">
                <a:latin typeface="Calibri"/>
                <a:ea typeface="Calibri"/>
                <a:cs typeface="Calibri"/>
                <a:sym typeface="Calibri"/>
              </a:rPr>
            </a:br>
            <a:endParaRPr>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a:latin typeface="Calibri"/>
                <a:ea typeface="Calibri"/>
                <a:cs typeface="Calibri"/>
                <a:sym typeface="Calibri"/>
              </a:rPr>
              <a:t>Have been found to have no such effect in procedures adopted by a Federal agency </a:t>
            </a:r>
            <a:br>
              <a:rPr lang="en">
                <a:latin typeface="Calibri"/>
                <a:ea typeface="Calibri"/>
                <a:cs typeface="Calibri"/>
                <a:sym typeface="Calibri"/>
              </a:rPr>
            </a:br>
            <a:r>
              <a:rPr lang="en">
                <a:latin typeface="Calibri"/>
                <a:ea typeface="Calibri"/>
                <a:cs typeface="Calibri"/>
                <a:sym typeface="Calibri"/>
              </a:rPr>
              <a:t/>
            </a:r>
            <a:br>
              <a:rPr lang="en">
                <a:latin typeface="Calibri"/>
                <a:ea typeface="Calibri"/>
                <a:cs typeface="Calibri"/>
                <a:sym typeface="Calibri"/>
              </a:rPr>
            </a:br>
            <a:endParaRPr>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a:latin typeface="Calibri"/>
                <a:ea typeface="Calibri"/>
                <a:cs typeface="Calibri"/>
                <a:sym typeface="Calibri"/>
              </a:rPr>
              <a:t>Neither an environmental assessment nor an environmental impact statement is required.</a:t>
            </a: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Federal Highway Administration - 23 CFR 771.117 (a)</a:t>
            </a:r>
            <a:endParaRPr/>
          </a:p>
        </p:txBody>
      </p:sp>
      <p:sp>
        <p:nvSpPr>
          <p:cNvPr id="96" name="Google Shape;96;p19"/>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CEs are actions that meet the definition contained in 40 CFR 1508.4, and, based on FHWA's past experience with similar actions, do not involve significant environmental impacts. They are actions that: Do not induce significant impacts to planned growth or land use for the area; do not require the relocation of significant numbers of people; do not have a significant impact on any natural, cultural, recreational, historic or other resource; do not involve significant air, noise, or water quality impacts; do not have significant impacts on travel patterns; or do not otherwise, either individually or cumulatively, have any significant environmental impacts.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Federal Highway Administration - 23 CFR 771.117 (a)</a:t>
            </a:r>
            <a:endParaRPr/>
          </a:p>
        </p:txBody>
      </p:sp>
      <p:sp>
        <p:nvSpPr>
          <p:cNvPr id="102" name="Google Shape;102;p20"/>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Font typeface="Calibri"/>
              <a:buChar char="●"/>
            </a:pPr>
            <a:r>
              <a:rPr lang="en">
                <a:latin typeface="Calibri"/>
                <a:ea typeface="Calibri"/>
                <a:cs typeface="Calibri"/>
                <a:sym typeface="Calibri"/>
              </a:rPr>
              <a:t>Do not involve significant environmental impacts.</a:t>
            </a:r>
            <a:endParaRPr>
              <a:latin typeface="Calibri"/>
              <a:ea typeface="Calibri"/>
              <a:cs typeface="Calibri"/>
              <a:sym typeface="Calibri"/>
            </a:endParaRPr>
          </a:p>
          <a:p>
            <a:pPr marL="457200" lvl="0" indent="-342900" algn="l" rtl="0">
              <a:lnSpc>
                <a:spcPct val="150000"/>
              </a:lnSpc>
              <a:spcBef>
                <a:spcPts val="0"/>
              </a:spcBef>
              <a:spcAft>
                <a:spcPts val="0"/>
              </a:spcAft>
              <a:buSzPts val="1800"/>
              <a:buFont typeface="Calibri"/>
              <a:buChar char="●"/>
            </a:pPr>
            <a:r>
              <a:rPr lang="en">
                <a:latin typeface="Calibri"/>
                <a:ea typeface="Calibri"/>
                <a:cs typeface="Calibri"/>
                <a:sym typeface="Calibri"/>
              </a:rPr>
              <a:t>Do not induce significant impacts to planned growth or land use for the area.</a:t>
            </a:r>
            <a:endParaRPr>
              <a:latin typeface="Calibri"/>
              <a:ea typeface="Calibri"/>
              <a:cs typeface="Calibri"/>
              <a:sym typeface="Calibri"/>
            </a:endParaRPr>
          </a:p>
          <a:p>
            <a:pPr marL="457200" lvl="0" indent="-342900" algn="l" rtl="0">
              <a:lnSpc>
                <a:spcPct val="150000"/>
              </a:lnSpc>
              <a:spcBef>
                <a:spcPts val="0"/>
              </a:spcBef>
              <a:spcAft>
                <a:spcPts val="0"/>
              </a:spcAft>
              <a:buSzPts val="1800"/>
              <a:buFont typeface="Calibri"/>
              <a:buChar char="●"/>
            </a:pPr>
            <a:r>
              <a:rPr lang="en">
                <a:latin typeface="Calibri"/>
                <a:ea typeface="Calibri"/>
                <a:cs typeface="Calibri"/>
                <a:sym typeface="Calibri"/>
              </a:rPr>
              <a:t>Do not require the relocation of significant numbers of people.</a:t>
            </a:r>
            <a:endParaRPr>
              <a:latin typeface="Calibri"/>
              <a:ea typeface="Calibri"/>
              <a:cs typeface="Calibri"/>
              <a:sym typeface="Calibri"/>
            </a:endParaRPr>
          </a:p>
          <a:p>
            <a:pPr marL="457200" lvl="0" indent="-342900" algn="l" rtl="0">
              <a:lnSpc>
                <a:spcPct val="150000"/>
              </a:lnSpc>
              <a:spcBef>
                <a:spcPts val="0"/>
              </a:spcBef>
              <a:spcAft>
                <a:spcPts val="0"/>
              </a:spcAft>
              <a:buSzPts val="1800"/>
              <a:buFont typeface="Calibri"/>
              <a:buChar char="●"/>
            </a:pPr>
            <a:r>
              <a:rPr lang="en">
                <a:latin typeface="Calibri"/>
                <a:ea typeface="Calibri"/>
                <a:cs typeface="Calibri"/>
                <a:sym typeface="Calibri"/>
              </a:rPr>
              <a:t>Do not have a significant impact on any natural, cultural, recreational, historic or other resource.</a:t>
            </a:r>
            <a:endParaRPr>
              <a:latin typeface="Calibri"/>
              <a:ea typeface="Calibri"/>
              <a:cs typeface="Calibri"/>
              <a:sym typeface="Calibri"/>
            </a:endParaRPr>
          </a:p>
          <a:p>
            <a:pPr marL="457200" lvl="0" indent="-342900" algn="l" rtl="0">
              <a:lnSpc>
                <a:spcPct val="150000"/>
              </a:lnSpc>
              <a:spcBef>
                <a:spcPts val="0"/>
              </a:spcBef>
              <a:spcAft>
                <a:spcPts val="0"/>
              </a:spcAft>
              <a:buSzPts val="1800"/>
              <a:buFont typeface="Calibri"/>
              <a:buChar char="●"/>
            </a:pPr>
            <a:r>
              <a:rPr lang="en">
                <a:latin typeface="Calibri"/>
                <a:ea typeface="Calibri"/>
                <a:cs typeface="Calibri"/>
                <a:sym typeface="Calibri"/>
              </a:rPr>
              <a:t>Do not involve significant air, noise, or water quality impacts.</a:t>
            </a:r>
            <a:endParaRPr>
              <a:latin typeface="Calibri"/>
              <a:ea typeface="Calibri"/>
              <a:cs typeface="Calibri"/>
              <a:sym typeface="Calibri"/>
            </a:endParaRPr>
          </a:p>
          <a:p>
            <a:pPr marL="457200" lvl="0" indent="-342900" algn="l" rtl="0">
              <a:lnSpc>
                <a:spcPct val="150000"/>
              </a:lnSpc>
              <a:spcBef>
                <a:spcPts val="0"/>
              </a:spcBef>
              <a:spcAft>
                <a:spcPts val="0"/>
              </a:spcAft>
              <a:buSzPts val="1800"/>
              <a:buFont typeface="Calibri"/>
              <a:buChar char="●"/>
            </a:pPr>
            <a:r>
              <a:rPr lang="en">
                <a:latin typeface="Calibri"/>
                <a:ea typeface="Calibri"/>
                <a:cs typeface="Calibri"/>
                <a:sym typeface="Calibri"/>
              </a:rPr>
              <a:t>Do not have significant impacts on travel patterns.</a:t>
            </a: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Federal Highway Administration - 23 CFR 771.117 (c)</a:t>
            </a:r>
            <a:endParaRPr/>
          </a:p>
        </p:txBody>
      </p:sp>
      <p:sp>
        <p:nvSpPr>
          <p:cNvPr id="108" name="Google Shape;108;p21"/>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following actions meet the criteria for CEs in the CEQ regulations (40 CFR 1508.4) and paragraph (a) of this section and normally do not require any further NEPA approvals by the FHWA:</a:t>
            </a:r>
            <a:endParaRPr/>
          </a:p>
          <a:p>
            <a:pPr marL="0" lvl="0" indent="0" algn="l" rtl="0">
              <a:spcBef>
                <a:spcPts val="1600"/>
              </a:spcBef>
              <a:spcAft>
                <a:spcPts val="0"/>
              </a:spcAft>
              <a:buNone/>
            </a:pPr>
            <a:r>
              <a:rPr lang="en"/>
              <a:t>(1) - (30) Listed actions that qualify as CEs.</a:t>
            </a:r>
            <a:endParaRPr/>
          </a:p>
          <a:p>
            <a:pPr marL="0" lvl="0" indent="0" algn="l" rtl="0">
              <a:spcBef>
                <a:spcPts val="1600"/>
              </a:spcBef>
              <a:spcAft>
                <a:spcPts val="0"/>
              </a:spcAft>
              <a:buNone/>
            </a:pPr>
            <a:endParaRPr/>
          </a:p>
          <a:p>
            <a:pPr marL="0" lvl="0" indent="0" algn="ctr" rtl="0">
              <a:spcBef>
                <a:spcPts val="1600"/>
              </a:spcBef>
              <a:spcAft>
                <a:spcPts val="1600"/>
              </a:spcAft>
              <a:buNone/>
            </a:pPr>
            <a:r>
              <a:rPr lang="en" sz="3000" b="1"/>
              <a:t>KNOWN as the c-list</a:t>
            </a:r>
            <a:endParaRPr sz="3000" b="1"/>
          </a:p>
        </p:txBody>
      </p:sp>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1956</Words>
  <Application>Microsoft Office PowerPoint</Application>
  <PresentationFormat>On-screen Show (16:9)</PresentationFormat>
  <Paragraphs>109</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Playfair Display</vt:lpstr>
      <vt:lpstr>Calibri</vt:lpstr>
      <vt:lpstr>Montserrat</vt:lpstr>
      <vt:lpstr>Oswald</vt:lpstr>
      <vt:lpstr>Pop</vt:lpstr>
      <vt:lpstr>Categorical Exclusions</vt:lpstr>
      <vt:lpstr>Abbreviations / Acronyms / TLAs</vt:lpstr>
      <vt:lpstr>Code of Federal Regulations (CFR)</vt:lpstr>
      <vt:lpstr>PowerPoint Presentation</vt:lpstr>
      <vt:lpstr>Categorical Exclusions - Defined in 40 CFR 1508.4</vt:lpstr>
      <vt:lpstr>Categorical Exclusions - Defined in 40 CFR 1508.4</vt:lpstr>
      <vt:lpstr>Federal Highway Administration - 23 CFR 771.117 (a)</vt:lpstr>
      <vt:lpstr>Federal Highway Administration - 23 CFR 771.117 (a)</vt:lpstr>
      <vt:lpstr>Federal Highway Administration - 23 CFR 771.117 (c)</vt:lpstr>
      <vt:lpstr>C-list actions </vt:lpstr>
      <vt:lpstr>PowerPoint Presentation</vt:lpstr>
      <vt:lpstr>C-List Examples From 2017 FHWA Memorandum</vt:lpstr>
      <vt:lpstr>C-List Examples From 2017 FHWA Memorandum  </vt:lpstr>
      <vt:lpstr>C-List Examples From 2017 FHWA Memorandum  </vt:lpstr>
      <vt:lpstr>More Categorical Exclusions - 23 CFR 771.117(d)</vt:lpstr>
      <vt:lpstr>D-list actions </vt:lpstr>
      <vt:lpstr>PowerPoint Presentation</vt:lpstr>
      <vt:lpstr>PowerPoint Presentation</vt:lpstr>
      <vt:lpstr>PowerPoint Presentation</vt:lpstr>
      <vt:lpstr>PowerPoint Presentation</vt:lpstr>
      <vt:lpstr>PowerPoint Presentation</vt:lpstr>
      <vt:lpstr>Programmatic Categorical Exclusions - 23 CFR 771.117(g)</vt:lpstr>
      <vt:lpstr>PowerPoint Presentation</vt:lpstr>
      <vt:lpstr>Programmatic Categorical Exclusions - 23 CFR 771.117(g)</vt:lpstr>
      <vt:lpstr>Programmatic Categorical Exclusion Agreements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Categorical Exclusions</dc:title>
  <dc:creator>Bob</dc:creator>
  <cp:lastModifiedBy>Bob</cp:lastModifiedBy>
  <cp:revision>2</cp:revision>
  <dcterms:modified xsi:type="dcterms:W3CDTF">2020-02-13T01:55:45Z</dcterms:modified>
</cp:coreProperties>
</file>